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7320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48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50bc7f43a2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50bc7f43a2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250bc7f43a2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33342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a13a6a564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a13a6a56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49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402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306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0566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770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116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05" name="Google Shape;105;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347225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71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6323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2390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0bc7f43a2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0bc7f43a2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50bc7f43a2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387810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50bc7f43a2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50bc7f43a2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250bc7f43a2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740196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50bc7f43a2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50bc7f43a2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250bc7f43a2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3153374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40B3-3FA3-72F2-6585-9C1C1E739F0F}"/>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02E6365F-CA14-9E4C-2C4F-DC7BE4E41D8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8AF75AF-F3F4-7FCD-648F-8ACAD1BE447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96FCF484-77BA-F5BE-8BFE-D7B2EB2D92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871F91-5320-8354-17AB-827743AEA7B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81946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0D4D-B48E-2485-A84A-7375E8B1E7A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B514A0-F737-0D1B-65C7-D31DC493D9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A3F745-8207-E704-89ED-F05B768265D6}"/>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1DA9EE69-3D8A-2744-CF4B-D205A6D9C0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21D77A-F519-0A53-8E3E-F957AADC85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003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079AEC-97D9-724C-848B-AFF17D93E56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24D436-0274-7055-7911-0A8CEFF600E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C8963A-2665-0152-0F87-624BC9F96EF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08E7970-59CE-7AA3-DB5B-3C8CA3E02D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54118A-F184-8278-8A23-C171722DB6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07244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7688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BF4C-E637-0ACE-5B29-3FBF8AC2F8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3FF6F3-5AFF-81CD-8638-3DC2C064AA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025484-E2F6-F0A0-C81A-DC426D588F6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409593AB-FFC5-584F-8D3B-089F3EE6C3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DC058A-FB00-F751-2770-3958F35B1F6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66505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1087-19D9-F7E3-BCF9-AF49E162005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91BA354-42AD-8B82-7EE8-8C85CA7DD8A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B592E4-C750-6E5D-7305-AD18D6C4497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7DB1E2A-FB4F-2E5C-A94B-DB17DEC80F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1D9BB5-6FCB-937D-C949-C354D65445A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61319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662E-7E1E-45D1-8433-AF86CD7BFD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00D26C-7AB4-DE26-1F9E-12169F0A2AED}"/>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7210D8-2B47-A7F5-DF03-925B34B8615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48F3038-5940-F802-A7CE-5839320143F9}"/>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78BC46A0-946E-6DCA-9D9B-1C2519824F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F88315-99E0-7BB4-AE4D-9E214248D6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74974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CFFB-014D-8C71-5BEF-BFC97E30BEFD}"/>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D7D54B-785F-4B92-FCBF-13A4C75280A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A661C64-ADF7-564E-60B2-6E549B555C0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EA5496-3F3A-C05A-69E5-89EDB8EA02D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2898A-D201-0245-9808-4558028503B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45D554-0587-938C-CD3A-7837C92AAFD6}"/>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F1C74BD8-3538-DC90-2933-0BC9A7E7C8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E925C4E-FBA8-1167-68E7-8B8F4812E03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972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52E3-C6FE-AAC2-C573-62C9C3B8DD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32CF6E-018D-C0A5-DD99-ADE46DF6AA22}"/>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560C4387-0C04-2868-A87D-F2B8D570FE8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1AC545A-2BC1-BFC5-A3DB-1AB3A0931C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1242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273AD1-CBD3-6A78-1658-12C75885F14D}"/>
              </a:ext>
            </a:extLst>
          </p:cNvPr>
          <p:cNvSpPr>
            <a:spLocks noGrp="1"/>
          </p:cNvSpPr>
          <p:nvPr>
            <p:ph type="dt" sz="half" idx="10"/>
          </p:nvPr>
        </p:nvSpPr>
        <p:spPr/>
        <p:txBody>
          <a:bodyPr/>
          <a:lstStyle/>
          <a:p>
            <a:fld id="{1D8BD707-D9CF-40AE-B4C6-C98DA3205C09}" type="datetimeFigureOut">
              <a:rPr lang="en-US" smtClean="0"/>
              <a:pPr/>
              <a:t>9/26/2023</a:t>
            </a:fld>
            <a:endParaRPr lang="en-US"/>
          </a:p>
        </p:txBody>
      </p:sp>
      <p:sp>
        <p:nvSpPr>
          <p:cNvPr id="3" name="Footer Placeholder 2">
            <a:extLst>
              <a:ext uri="{FF2B5EF4-FFF2-40B4-BE49-F238E27FC236}">
                <a16:creationId xmlns:a16="http://schemas.microsoft.com/office/drawing/2014/main" id="{8B8E317C-4318-284E-4EA7-310EB5BF08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2CF889-A83C-3A2F-D041-8CEACDB114A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0777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8967-C064-AC5D-0610-59EF1EBD9E2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EC8900B-27E9-0616-5FA8-2E9B53CFC15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726129F-2598-D555-FE7F-BA93F65BEBB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C3CF9BA-AA74-1242-A445-B50FD8676DB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BAEF681C-73CF-49A0-ACE2-1353AC0D4D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81F299-398D-828E-DCFA-A8DD01ACEE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2269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FF3B-A499-C406-08E3-BBA6ED8A962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5BD1943-5FD1-A8DC-BF4E-F4E4BFE56D1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A1E6010B-B367-D17D-0B50-E96B2C05F26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9E7D774-6B44-5060-7D6D-AA186CA4089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7B79B842-8A4E-FA06-6509-9C2A00EF6F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010DB6-D901-FDD3-0E64-3107523958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854035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925AA6-5184-82E1-1B6C-0C694715E05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73DDAC-B8B2-0A0D-AECC-9752CEFD9EB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7178C5-3703-68A9-0C5C-B912AB8A9EC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090991F4-DCED-3C68-3DCC-8857A823DFD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2A8C58A-DCD0-F39D-8AE8-27E5CC47FAA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1502548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niddk.nih.gov/health-information/kidney-disease/kidneys-how-they-work"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
          <p:cNvSpPr txBox="1">
            <a:spLocks noGrp="1"/>
          </p:cNvSpPr>
          <p:nvPr>
            <p:ph type="ctrTitle"/>
          </p:nvPr>
        </p:nvSpPr>
        <p:spPr>
          <a:xfrm>
            <a:off x="265948" y="2134630"/>
            <a:ext cx="8406300" cy="2262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imes New Roman"/>
              <a:buNone/>
            </a:pPr>
            <a:r>
              <a:rPr lang="en-US" sz="3600" b="1" u="sng" dirty="0">
                <a:latin typeface="Times New Roman"/>
                <a:ea typeface="Times New Roman"/>
                <a:cs typeface="Times New Roman"/>
                <a:sym typeface="Times New Roman"/>
              </a:rPr>
              <a:t>CHRONIC KIDNEY DISEASE PREDICTION</a:t>
            </a:r>
            <a:endParaRPr sz="3600" b="1" u="sng" dirty="0">
              <a:latin typeface="Times New Roman"/>
              <a:ea typeface="Times New Roman"/>
              <a:cs typeface="Times New Roman"/>
              <a:sym typeface="Times New Roman"/>
            </a:endParaRPr>
          </a:p>
        </p:txBody>
      </p:sp>
      <p:sp>
        <p:nvSpPr>
          <p:cNvPr id="264" name="Google Shape;264;p1"/>
          <p:cNvSpPr txBox="1"/>
          <p:nvPr/>
        </p:nvSpPr>
        <p:spPr>
          <a:xfrm>
            <a:off x="5655900" y="4870919"/>
            <a:ext cx="3488100" cy="18158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Times New Roman"/>
              <a:buNone/>
            </a:pPr>
            <a:r>
              <a:rPr lang="en-US" sz="1600" b="0" i="0" u="none" strike="noStrike" cap="none" dirty="0">
                <a:solidFill>
                  <a:schemeClr val="dk1"/>
                </a:solidFill>
                <a:latin typeface="Times New Roman"/>
                <a:ea typeface="Times New Roman"/>
                <a:cs typeface="Times New Roman"/>
                <a:sym typeface="Times New Roman"/>
              </a:rPr>
              <a:t>Batch-6</a:t>
            </a:r>
            <a:endParaRPr sz="1600" b="0"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Times New Roman"/>
              <a:buNone/>
            </a:pPr>
            <a:r>
              <a:rPr lang="en-US" sz="1600" b="1" i="0" u="none" strike="noStrike" cap="none" dirty="0">
                <a:solidFill>
                  <a:schemeClr val="dk1"/>
                </a:solidFill>
                <a:latin typeface="Times New Roman"/>
                <a:ea typeface="Times New Roman"/>
                <a:cs typeface="Times New Roman"/>
                <a:sym typeface="Times New Roman"/>
              </a:rPr>
              <a:t>Pulipaka Tirumala Suryateja</a:t>
            </a:r>
            <a:endParaRPr sz="1600" b="0"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Times New Roman"/>
              <a:buNone/>
            </a:pPr>
            <a:r>
              <a:rPr lang="en-US" sz="1600" b="0" i="0" u="none" strike="noStrike" cap="none" dirty="0">
                <a:solidFill>
                  <a:schemeClr val="dk1"/>
                </a:solidFill>
                <a:latin typeface="Times New Roman"/>
                <a:ea typeface="Times New Roman"/>
                <a:cs typeface="Times New Roman"/>
                <a:sym typeface="Times New Roman"/>
              </a:rPr>
              <a:t>(207Z1A05D3)</a:t>
            </a:r>
            <a:endParaRPr sz="1600" b="0"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Times New Roman"/>
              <a:buNone/>
            </a:pPr>
            <a:r>
              <a:rPr lang="en-US" sz="1600" b="1" i="0" u="none" strike="noStrike" cap="none" dirty="0">
                <a:solidFill>
                  <a:schemeClr val="dk1"/>
                </a:solidFill>
                <a:latin typeface="Times New Roman"/>
                <a:ea typeface="Times New Roman"/>
                <a:cs typeface="Times New Roman"/>
                <a:sym typeface="Times New Roman"/>
              </a:rPr>
              <a:t>P Naga Sai Bharath</a:t>
            </a:r>
            <a:endParaRPr sz="1600" b="0"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Times New Roman"/>
              <a:buNone/>
            </a:pPr>
            <a:r>
              <a:rPr lang="en-US" sz="1600" b="0" i="0" u="none" strike="noStrike" cap="none" dirty="0">
                <a:solidFill>
                  <a:schemeClr val="dk1"/>
                </a:solidFill>
                <a:latin typeface="Times New Roman"/>
                <a:ea typeface="Times New Roman"/>
                <a:cs typeface="Times New Roman"/>
                <a:sym typeface="Times New Roman"/>
              </a:rPr>
              <a:t>(207Z1A05D2)</a:t>
            </a:r>
            <a:endParaRPr sz="1600" b="0"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Times New Roman"/>
              <a:buNone/>
            </a:pPr>
            <a:r>
              <a:rPr lang="en-US" sz="1600" b="1" i="0" u="none" strike="noStrike" cap="none" dirty="0">
                <a:solidFill>
                  <a:schemeClr val="dk1"/>
                </a:solidFill>
                <a:latin typeface="Times New Roman"/>
                <a:ea typeface="Times New Roman"/>
                <a:cs typeface="Times New Roman"/>
                <a:sym typeface="Times New Roman"/>
              </a:rPr>
              <a:t>P </a:t>
            </a:r>
            <a:r>
              <a:rPr lang="en-US" sz="1600" b="1" i="0" u="none" strike="noStrike" cap="none" dirty="0" err="1">
                <a:solidFill>
                  <a:schemeClr val="dk1"/>
                </a:solidFill>
                <a:latin typeface="Times New Roman"/>
                <a:ea typeface="Times New Roman"/>
                <a:cs typeface="Times New Roman"/>
                <a:sym typeface="Times New Roman"/>
              </a:rPr>
              <a:t>Madhusudhan</a:t>
            </a:r>
            <a:r>
              <a:rPr lang="en-US" sz="1600" b="1" i="0" u="none" strike="noStrike" cap="none" dirty="0">
                <a:solidFill>
                  <a:schemeClr val="dk1"/>
                </a:solidFill>
                <a:latin typeface="Times New Roman"/>
                <a:ea typeface="Times New Roman"/>
                <a:cs typeface="Times New Roman"/>
                <a:sym typeface="Times New Roman"/>
              </a:rPr>
              <a:t> Reddy</a:t>
            </a:r>
            <a:endParaRPr sz="1600" b="0"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Times New Roman"/>
              <a:buNone/>
            </a:pPr>
            <a:r>
              <a:rPr lang="en-US" sz="1600" b="0" i="0" u="none" strike="noStrike" cap="none" dirty="0">
                <a:solidFill>
                  <a:schemeClr val="dk1"/>
                </a:solidFill>
                <a:latin typeface="Times New Roman"/>
                <a:ea typeface="Times New Roman"/>
                <a:cs typeface="Times New Roman"/>
                <a:sym typeface="Times New Roman"/>
              </a:rPr>
              <a:t>(207Z1A05C9) </a:t>
            </a:r>
            <a:endParaRPr sz="1600" b="0" i="0" u="none" strike="noStrike" cap="none" dirty="0">
              <a:solidFill>
                <a:schemeClr val="dk1"/>
              </a:solidFill>
              <a:latin typeface="Times New Roman"/>
              <a:ea typeface="Times New Roman"/>
              <a:cs typeface="Times New Roman"/>
              <a:sym typeface="Times New Roman"/>
            </a:endParaRPr>
          </a:p>
        </p:txBody>
      </p:sp>
      <p:pic>
        <p:nvPicPr>
          <p:cNvPr id="265" name="Google Shape;265;p1"/>
          <p:cNvPicPr preferRelativeResize="0"/>
          <p:nvPr/>
        </p:nvPicPr>
        <p:blipFill rotWithShape="1">
          <a:blip r:embed="rId3">
            <a:alphaModFix/>
          </a:blip>
          <a:srcRect/>
          <a:stretch/>
        </p:blipFill>
        <p:spPr>
          <a:xfrm>
            <a:off x="211054" y="405242"/>
            <a:ext cx="8516088" cy="1074513"/>
          </a:xfrm>
          <a:prstGeom prst="rect">
            <a:avLst/>
          </a:prstGeom>
          <a:noFill/>
          <a:ln>
            <a:noFill/>
          </a:ln>
        </p:spPr>
      </p:pic>
      <p:sp>
        <p:nvSpPr>
          <p:cNvPr id="266" name="Google Shape;266;p1"/>
          <p:cNvSpPr txBox="1"/>
          <p:nvPr/>
        </p:nvSpPr>
        <p:spPr>
          <a:xfrm>
            <a:off x="-162171" y="4555421"/>
            <a:ext cx="3390600" cy="17235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Times New Roman"/>
              <a:buNone/>
            </a:pPr>
            <a:endParaRPr lang="en-US" b="1"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Times New Roman"/>
              <a:buNone/>
            </a:pPr>
            <a:endParaRPr sz="1800" b="1"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Times New Roman"/>
              <a:buNone/>
            </a:pPr>
            <a:endParaRPr sz="1800" b="1"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Times New Roman"/>
              <a:buNone/>
            </a:pPr>
            <a:r>
              <a:rPr lang="en-US" sz="1600" dirty="0">
                <a:solidFill>
                  <a:schemeClr val="dk1"/>
                </a:solidFill>
                <a:latin typeface="Times New Roman"/>
                <a:ea typeface="Times New Roman"/>
                <a:cs typeface="Times New Roman"/>
                <a:sym typeface="Times New Roman"/>
              </a:rPr>
              <a:t>Under the Guidance of:</a:t>
            </a:r>
            <a:endParaRPr sz="1600"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Times New Roman"/>
              <a:buNone/>
            </a:pPr>
            <a:r>
              <a:rPr lang="en-US" sz="1800" b="1" dirty="0">
                <a:solidFill>
                  <a:schemeClr val="dk1"/>
                </a:solidFill>
                <a:latin typeface="Times New Roman"/>
                <a:ea typeface="Times New Roman"/>
                <a:cs typeface="Times New Roman"/>
                <a:sym typeface="Times New Roman"/>
              </a:rPr>
              <a:t>Dr K Rameshwaraiah</a:t>
            </a:r>
            <a:endParaRPr sz="18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1800"/>
              <a:buFont typeface="Times New Roman"/>
              <a:buNone/>
            </a:pPr>
            <a:endParaRPr sz="1800" b="1"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50bc7f43a2_0_73"/>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2800" b="1" u="sng" dirty="0">
                <a:latin typeface="Times New Roman" panose="02020603050405020304" pitchFamily="18" charset="0"/>
                <a:cs typeface="Times New Roman" panose="02020603050405020304" pitchFamily="18" charset="0"/>
              </a:rPr>
              <a:t>MODULES</a:t>
            </a:r>
            <a:endParaRPr sz="2800" b="1" u="sng" dirty="0">
              <a:latin typeface="Times New Roman" panose="02020603050405020304" pitchFamily="18" charset="0"/>
              <a:cs typeface="Times New Roman" panose="02020603050405020304" pitchFamily="18" charset="0"/>
            </a:endParaRPr>
          </a:p>
        </p:txBody>
      </p:sp>
      <p:sp>
        <p:nvSpPr>
          <p:cNvPr id="240" name="Google Shape;240;g250bc7f43a2_0_73"/>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just">
              <a:buNone/>
            </a:pPr>
            <a:r>
              <a:rPr lang="en-US" sz="2800"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Model Training and Evaluation:</a:t>
            </a:r>
          </a:p>
          <a:p>
            <a:pPr indent="-457200" algn="just"/>
            <a:r>
              <a:rPr lang="en-US" sz="1800" dirty="0">
                <a:latin typeface="Times New Roman" panose="02020603050405020304" pitchFamily="18" charset="0"/>
                <a:cs typeface="Times New Roman" panose="02020603050405020304" pitchFamily="18" charset="0"/>
              </a:rPr>
              <a:t>The Model Training and Evaluation module is the heart of our analysis. Here, we employ various machine learning algorithms to train predictive models using the training dataset. </a:t>
            </a:r>
          </a:p>
          <a:p>
            <a:pPr indent="-457200" algn="just"/>
            <a:r>
              <a:rPr lang="en-US" sz="1800" dirty="0">
                <a:latin typeface="Times New Roman" panose="02020603050405020304" pitchFamily="18" charset="0"/>
                <a:cs typeface="Times New Roman" panose="02020603050405020304" pitchFamily="18" charset="0"/>
              </a:rPr>
              <a:t>We fine-tune and optimize these models to achieve the best possible performance. Subsequently, we evaluate model accuracy, precision, recall, and other relevant metrics using the testing dataset to assess how well our models generalize to real-world scenarios. </a:t>
            </a:r>
          </a:p>
          <a:p>
            <a:pPr indent="-457200" algn="just"/>
            <a:r>
              <a:rPr lang="en-US" sz="1800" dirty="0">
                <a:latin typeface="Times New Roman" panose="02020603050405020304" pitchFamily="18" charset="0"/>
                <a:cs typeface="Times New Roman" panose="02020603050405020304" pitchFamily="18" charset="0"/>
              </a:rPr>
              <a:t>This module plays a pivotal role in our mission to predict and understand chronic kidney disease based on the provided data</a:t>
            </a:r>
            <a:r>
              <a:rPr lang="en-US" sz="2800"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ea typeface="Times New Roman"/>
              <a:cs typeface="Times New Roman" panose="02020603050405020304" pitchFamily="18" charset="0"/>
              <a:sym typeface="Times New Roman"/>
            </a:endParaRPr>
          </a:p>
        </p:txBody>
      </p:sp>
      <p:grpSp>
        <p:nvGrpSpPr>
          <p:cNvPr id="241" name="Google Shape;241;g250bc7f43a2_0_73"/>
          <p:cNvGrpSpPr/>
          <p:nvPr/>
        </p:nvGrpSpPr>
        <p:grpSpPr>
          <a:xfrm>
            <a:off x="7197536" y="245670"/>
            <a:ext cx="1539675" cy="1262100"/>
            <a:chOff x="9323294" y="405241"/>
            <a:chExt cx="2052900" cy="1262100"/>
          </a:xfrm>
        </p:grpSpPr>
        <p:sp>
          <p:nvSpPr>
            <p:cNvPr id="242" name="Google Shape;242;g250bc7f43a2_0_73"/>
            <p:cNvSpPr/>
            <p:nvPr/>
          </p:nvSpPr>
          <p:spPr>
            <a:xfrm>
              <a:off x="9323294" y="405241"/>
              <a:ext cx="2052900" cy="1262100"/>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243" name="Google Shape;243;g250bc7f43a2_0_73"/>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spTree>
    <p:extLst>
      <p:ext uri="{BB962C8B-B14F-4D97-AF65-F5344CB8AC3E}">
        <p14:creationId xmlns:p14="http://schemas.microsoft.com/office/powerpoint/2010/main" val="475320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16612" y="265326"/>
            <a:ext cx="8520600" cy="572700"/>
          </a:xfrm>
          <a:prstGeom prst="rect">
            <a:avLst/>
          </a:prstGeom>
        </p:spPr>
        <p:txBody>
          <a:bodyPr spcFirstLastPara="1" wrap="square" lIns="91425" tIns="91425" rIns="91425" bIns="91425" anchor="t" anchorCtr="0">
            <a:normAutofit fontScale="90000"/>
          </a:bodyPr>
          <a:lstStyle/>
          <a:p>
            <a:pPr algn="l">
              <a:buSzPct val="36818"/>
            </a:pPr>
            <a:r>
              <a:rPr lang="en-GB" sz="2688" b="1" u="sng" dirty="0">
                <a:latin typeface="Times New Roman"/>
                <a:ea typeface="Times New Roman"/>
                <a:cs typeface="Times New Roman"/>
                <a:sym typeface="Times New Roman"/>
              </a:rPr>
              <a:t>DATA FLOW DIAGRAM</a:t>
            </a:r>
            <a:br>
              <a:rPr lang="en-GB" sz="2688" u="sng" dirty="0">
                <a:latin typeface="Times New Roman"/>
                <a:ea typeface="Times New Roman"/>
                <a:cs typeface="Times New Roman"/>
                <a:sym typeface="Times New Roman"/>
              </a:rPr>
            </a:br>
            <a:br>
              <a:rPr lang="en-GB" sz="2688" u="sng" dirty="0">
                <a:latin typeface="Times New Roman"/>
                <a:ea typeface="Times New Roman"/>
                <a:cs typeface="Times New Roman"/>
                <a:sym typeface="Times New Roman"/>
              </a:rPr>
            </a:br>
            <a:r>
              <a:rPr lang="en-GB" sz="2000" b="1" u="sng" dirty="0">
                <a:latin typeface="Times New Roman"/>
                <a:ea typeface="Times New Roman"/>
                <a:cs typeface="Times New Roman"/>
                <a:sym typeface="Times New Roman"/>
              </a:rPr>
              <a:t>LEVEL 0</a:t>
            </a:r>
            <a:endParaRPr sz="2000" b="1" u="sng" dirty="0">
              <a:latin typeface="Times New Roman"/>
              <a:ea typeface="Times New Roman"/>
              <a:cs typeface="Times New Roman"/>
              <a:sym typeface="Times New Roman"/>
            </a:endParaRPr>
          </a:p>
        </p:txBody>
      </p:sp>
      <p:sp>
        <p:nvSpPr>
          <p:cNvPr id="55" name="Google Shape;55;p13"/>
          <p:cNvSpPr txBox="1">
            <a:spLocks noGrp="1"/>
          </p:cNvSpPr>
          <p:nvPr>
            <p:ph type="body" idx="1"/>
          </p:nvPr>
        </p:nvSpPr>
        <p:spPr>
          <a:xfrm>
            <a:off x="443850" y="2270825"/>
            <a:ext cx="8520600" cy="3416400"/>
          </a:xfrm>
          <a:prstGeom prst="rect">
            <a:avLst/>
          </a:prstGeom>
        </p:spPr>
        <p:txBody>
          <a:bodyPr spcFirstLastPara="1" wrap="square" lIns="91425" tIns="91425" rIns="91425" bIns="91425" anchor="t" anchorCtr="0">
            <a:normAutofit/>
          </a:bodyPr>
          <a:lstStyle/>
          <a:p>
            <a:pPr marL="0" indent="0">
              <a:buNone/>
            </a:pPr>
            <a:endParaRPr dirty="0">
              <a:solidFill>
                <a:schemeClr val="dk1"/>
              </a:solidFill>
              <a:latin typeface="Times New Roman"/>
              <a:ea typeface="Times New Roman"/>
              <a:cs typeface="Times New Roman"/>
              <a:sym typeface="Times New Roman"/>
            </a:endParaRPr>
          </a:p>
          <a:p>
            <a:pPr marL="0" indent="0">
              <a:spcBef>
                <a:spcPts val="1200"/>
              </a:spcBef>
              <a:spcAft>
                <a:spcPts val="1200"/>
              </a:spcAft>
              <a:buNone/>
            </a:pPr>
            <a:endParaRPr dirty="0">
              <a:solidFill>
                <a:schemeClr val="dk1"/>
              </a:solidFill>
              <a:latin typeface="Times New Roman"/>
              <a:ea typeface="Times New Roman"/>
              <a:cs typeface="Times New Roman"/>
              <a:sym typeface="Times New Roman"/>
            </a:endParaRPr>
          </a:p>
        </p:txBody>
      </p:sp>
      <p:grpSp>
        <p:nvGrpSpPr>
          <p:cNvPr id="56" name="Google Shape;56;p13"/>
          <p:cNvGrpSpPr/>
          <p:nvPr/>
        </p:nvGrpSpPr>
        <p:grpSpPr>
          <a:xfrm>
            <a:off x="7197537" y="57474"/>
            <a:ext cx="1539675" cy="1262100"/>
            <a:chOff x="9323294" y="405241"/>
            <a:chExt cx="2052900" cy="1262100"/>
          </a:xfrm>
        </p:grpSpPr>
        <p:sp>
          <p:nvSpPr>
            <p:cNvPr id="57" name="Google Shape;57;p13"/>
            <p:cNvSpPr/>
            <p:nvPr/>
          </p:nvSpPr>
          <p:spPr>
            <a:xfrm>
              <a:off x="9323294" y="405241"/>
              <a:ext cx="2052900" cy="1262100"/>
            </a:xfrm>
            <a:prstGeom prst="roundRect">
              <a:avLst>
                <a:gd name="adj" fmla="val 16667"/>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Times New Roman"/>
                <a:ea typeface="Times New Roman"/>
                <a:cs typeface="Times New Roman"/>
                <a:sym typeface="Times New Roman"/>
              </a:endParaRPr>
            </a:p>
          </p:txBody>
        </p:sp>
        <p:pic>
          <p:nvPicPr>
            <p:cNvPr id="58" name="Google Shape;58;p13"/>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rgbClr val="FFFFFF"/>
              </a:solidFill>
              <a:prstDash val="solid"/>
              <a:round/>
              <a:headEnd type="none" w="sm" len="sm"/>
              <a:tailEnd type="none" w="sm" len="sm"/>
            </a:ln>
          </p:spPr>
        </p:pic>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079" y="1485292"/>
            <a:ext cx="7546205" cy="2355279"/>
          </a:xfrm>
          <a:prstGeom prst="rect">
            <a:avLst/>
          </a:prstGeom>
        </p:spPr>
      </p:pic>
      <p:pic>
        <p:nvPicPr>
          <p:cNvPr id="2" name="Picture 1">
            <a:extLst>
              <a:ext uri="{FF2B5EF4-FFF2-40B4-BE49-F238E27FC236}">
                <a16:creationId xmlns:a16="http://schemas.microsoft.com/office/drawing/2014/main" id="{D99B8633-9925-BF3E-5AC9-5CF79A5D40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592" y="3618214"/>
            <a:ext cx="7918639" cy="3020262"/>
          </a:xfrm>
          <a:prstGeom prst="rect">
            <a:avLst/>
          </a:prstGeom>
        </p:spPr>
      </p:pic>
      <p:sp>
        <p:nvSpPr>
          <p:cNvPr id="5" name="TextBox 4">
            <a:extLst>
              <a:ext uri="{FF2B5EF4-FFF2-40B4-BE49-F238E27FC236}">
                <a16:creationId xmlns:a16="http://schemas.microsoft.com/office/drawing/2014/main" id="{D4A1C318-86A2-DB69-4A5F-78773E34AA19}"/>
              </a:ext>
            </a:extLst>
          </p:cNvPr>
          <p:cNvSpPr txBox="1"/>
          <p:nvPr/>
        </p:nvSpPr>
        <p:spPr>
          <a:xfrm flipH="1">
            <a:off x="286079" y="3854531"/>
            <a:ext cx="1830215" cy="369332"/>
          </a:xfrm>
          <a:prstGeom prst="rect">
            <a:avLst/>
          </a:prstGeom>
          <a:noFill/>
        </p:spPr>
        <p:txBody>
          <a:bodyPr wrap="square" rtlCol="0">
            <a:spAutoFit/>
          </a:bodyPr>
          <a:lstStyle/>
          <a:p>
            <a:r>
              <a:rPr lang="en-US" sz="1800" b="1" u="sng" dirty="0">
                <a:latin typeface="Times New Roman" panose="02020603050405020304" pitchFamily="18" charset="0"/>
                <a:cs typeface="Times New Roman" panose="02020603050405020304" pitchFamily="18" charset="0"/>
              </a:rPr>
              <a:t>LEVEL 1</a:t>
            </a:r>
            <a:endParaRPr lang="en-IN" sz="1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5611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08"/>
            <a:ext cx="8229600" cy="1143000"/>
          </a:xfrm>
        </p:spPr>
        <p:txBody>
          <a:bodyPr>
            <a:normAutofit/>
          </a:bodyPr>
          <a:lstStyle/>
          <a:p>
            <a:r>
              <a:rPr lang="en-US" sz="2800" b="1" u="sng" dirty="0">
                <a:latin typeface="Times New Roman" panose="02020603050405020304" pitchFamily="18" charset="0"/>
                <a:cs typeface="Times New Roman" panose="02020603050405020304" pitchFamily="18" charset="0"/>
              </a:rPr>
              <a:t>UML Diagrams</a:t>
            </a:r>
            <a:endParaRPr lang="en-US" sz="2800" u="sng" dirty="0"/>
          </a:p>
        </p:txBody>
      </p:sp>
      <p:sp>
        <p:nvSpPr>
          <p:cNvPr id="3" name="Text Placeholder 2"/>
          <p:cNvSpPr>
            <a:spLocks noGrp="1"/>
          </p:cNvSpPr>
          <p:nvPr>
            <p:ph idx="1"/>
          </p:nvPr>
        </p:nvSpPr>
        <p:spPr>
          <a:xfrm>
            <a:off x="457200" y="1263435"/>
            <a:ext cx="8229600" cy="4872155"/>
          </a:xfrm>
        </p:spPr>
        <p:txBody>
          <a:bodyPr>
            <a:normAutofit/>
          </a:bodyPr>
          <a:lstStyle/>
          <a:p>
            <a:pPr marL="114300" indent="0">
              <a:buNone/>
            </a:pPr>
            <a:r>
              <a:rPr lang="en-US" sz="1800" b="1" u="sng" dirty="0">
                <a:latin typeface="Times New Roman" panose="02020603050405020304" pitchFamily="18" charset="0"/>
                <a:cs typeface="Times New Roman" panose="02020603050405020304" pitchFamily="18" charset="0"/>
              </a:rPr>
              <a:t> USECASE DIAGRAM </a:t>
            </a:r>
            <a:r>
              <a:rPr lang="en-US" sz="1800" u="sng"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p>
          <a:p>
            <a:pPr marL="114300" indent="0">
              <a:buNone/>
            </a:pPr>
            <a:endParaRPr lang="en-US" sz="1800" u="sng" dirty="0">
              <a:latin typeface="Times New Roman" panose="02020603050405020304" pitchFamily="18" charset="0"/>
              <a:cs typeface="Times New Roman" panose="02020603050405020304" pitchFamily="18" charset="0"/>
            </a:endParaRPr>
          </a:p>
        </p:txBody>
      </p:sp>
      <p:grpSp>
        <p:nvGrpSpPr>
          <p:cNvPr id="4" name="Google Shape;108;p18"/>
          <p:cNvGrpSpPr/>
          <p:nvPr/>
        </p:nvGrpSpPr>
        <p:grpSpPr>
          <a:xfrm>
            <a:off x="7168661" y="246272"/>
            <a:ext cx="1539675" cy="1262100"/>
            <a:chOff x="9323294" y="405241"/>
            <a:chExt cx="2052900" cy="1262100"/>
          </a:xfrm>
        </p:grpSpPr>
        <p:sp>
          <p:nvSpPr>
            <p:cNvPr id="5" name="Google Shape;109;p18"/>
            <p:cNvSpPr/>
            <p:nvPr/>
          </p:nvSpPr>
          <p:spPr>
            <a:xfrm>
              <a:off x="9323294" y="405241"/>
              <a:ext cx="2052900" cy="1262100"/>
            </a:xfrm>
            <a:prstGeom prst="roundRect">
              <a:avLst>
                <a:gd name="adj" fmla="val 16667"/>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Times New Roman"/>
                <a:ea typeface="Times New Roman"/>
                <a:cs typeface="Times New Roman"/>
                <a:sym typeface="Times New Roman"/>
              </a:endParaRPr>
            </a:p>
          </p:txBody>
        </p:sp>
        <p:pic>
          <p:nvPicPr>
            <p:cNvPr id="6" name="Google Shape;110;p18"/>
            <p:cNvPicPr preferRelativeResize="0"/>
            <p:nvPr/>
          </p:nvPicPr>
          <p:blipFill rotWithShape="1">
            <a:blip r:embed="rId2">
              <a:alphaModFix/>
            </a:blip>
            <a:srcRect/>
            <a:stretch/>
          </p:blipFill>
          <p:spPr>
            <a:xfrm>
              <a:off x="9484659" y="447375"/>
              <a:ext cx="1595247" cy="1177925"/>
            </a:xfrm>
            <a:prstGeom prst="rect">
              <a:avLst/>
            </a:prstGeom>
            <a:noFill/>
            <a:ln w="9525" cap="flat" cmpd="sng">
              <a:solidFill>
                <a:srgbClr val="FFFFFF"/>
              </a:solidFill>
              <a:prstDash val="solid"/>
              <a:round/>
              <a:headEnd type="none" w="sm" len="sm"/>
              <a:tailEnd type="none" w="sm" len="sm"/>
            </a:ln>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267" y="1847471"/>
            <a:ext cx="6194635" cy="4412006"/>
          </a:xfrm>
          <a:prstGeom prst="rect">
            <a:avLst/>
          </a:prstGeom>
        </p:spPr>
      </p:pic>
    </p:spTree>
    <p:extLst>
      <p:ext uri="{BB962C8B-B14F-4D97-AF65-F5344CB8AC3E}">
        <p14:creationId xmlns:p14="http://schemas.microsoft.com/office/powerpoint/2010/main" val="162845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08"/>
            <a:ext cx="8229600" cy="1143000"/>
          </a:xfrm>
        </p:spPr>
        <p:txBody>
          <a:bodyPr>
            <a:normAutofit/>
          </a:bodyPr>
          <a:lstStyle/>
          <a:p>
            <a:r>
              <a:rPr lang="en-US" sz="2800" b="1" u="sng" dirty="0">
                <a:latin typeface="Times New Roman" panose="02020603050405020304" pitchFamily="18" charset="0"/>
                <a:cs typeface="Times New Roman" panose="02020603050405020304" pitchFamily="18" charset="0"/>
              </a:rPr>
              <a:t>UML Diagrams</a:t>
            </a:r>
            <a:endParaRPr lang="en-US" sz="2800" u="sng" dirty="0"/>
          </a:p>
        </p:txBody>
      </p:sp>
      <p:sp>
        <p:nvSpPr>
          <p:cNvPr id="3" name="Text Placeholder 2"/>
          <p:cNvSpPr>
            <a:spLocks noGrp="1"/>
          </p:cNvSpPr>
          <p:nvPr>
            <p:ph idx="1"/>
          </p:nvPr>
        </p:nvSpPr>
        <p:spPr>
          <a:xfrm>
            <a:off x="457200" y="1254008"/>
            <a:ext cx="8229600" cy="4872155"/>
          </a:xfrm>
        </p:spPr>
        <p:txBody>
          <a:bodyPr>
            <a:normAutofit/>
          </a:bodyPr>
          <a:lstStyle/>
          <a:p>
            <a:pPr marL="114300" indent="0">
              <a:buNone/>
            </a:pPr>
            <a:r>
              <a:rPr lang="en-US" sz="1800" b="1" u="sng" dirty="0">
                <a:latin typeface="Times New Roman" panose="02020603050405020304" pitchFamily="18" charset="0"/>
                <a:cs typeface="Times New Roman" panose="02020603050405020304" pitchFamily="18" charset="0"/>
              </a:rPr>
              <a:t> CLASS DIAGRAM</a:t>
            </a:r>
            <a:endParaRPr lang="en-US" sz="1800" u="sng" dirty="0">
              <a:latin typeface="Times New Roman" panose="02020603050405020304" pitchFamily="18" charset="0"/>
              <a:cs typeface="Times New Roman" panose="02020603050405020304" pitchFamily="18" charset="0"/>
            </a:endParaRPr>
          </a:p>
        </p:txBody>
      </p:sp>
      <p:grpSp>
        <p:nvGrpSpPr>
          <p:cNvPr id="4" name="Google Shape;108;p18"/>
          <p:cNvGrpSpPr/>
          <p:nvPr/>
        </p:nvGrpSpPr>
        <p:grpSpPr>
          <a:xfrm>
            <a:off x="7168661" y="246272"/>
            <a:ext cx="1539675" cy="1262100"/>
            <a:chOff x="9323294" y="405241"/>
            <a:chExt cx="2052900" cy="1262100"/>
          </a:xfrm>
        </p:grpSpPr>
        <p:sp>
          <p:nvSpPr>
            <p:cNvPr id="5" name="Google Shape;109;p18"/>
            <p:cNvSpPr/>
            <p:nvPr/>
          </p:nvSpPr>
          <p:spPr>
            <a:xfrm>
              <a:off x="9323294" y="405241"/>
              <a:ext cx="2052900" cy="1262100"/>
            </a:xfrm>
            <a:prstGeom prst="roundRect">
              <a:avLst>
                <a:gd name="adj" fmla="val 16667"/>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Times New Roman"/>
                <a:ea typeface="Times New Roman"/>
                <a:cs typeface="Times New Roman"/>
                <a:sym typeface="Times New Roman"/>
              </a:endParaRPr>
            </a:p>
          </p:txBody>
        </p:sp>
        <p:pic>
          <p:nvPicPr>
            <p:cNvPr id="6" name="Google Shape;110;p18"/>
            <p:cNvPicPr preferRelativeResize="0"/>
            <p:nvPr/>
          </p:nvPicPr>
          <p:blipFill rotWithShape="1">
            <a:blip r:embed="rId2">
              <a:alphaModFix/>
            </a:blip>
            <a:srcRect/>
            <a:stretch/>
          </p:blipFill>
          <p:spPr>
            <a:xfrm>
              <a:off x="9484659" y="447375"/>
              <a:ext cx="1595247" cy="1177925"/>
            </a:xfrm>
            <a:prstGeom prst="rect">
              <a:avLst/>
            </a:prstGeom>
            <a:noFill/>
            <a:ln w="9525" cap="flat" cmpd="sng">
              <a:solidFill>
                <a:srgbClr val="FFFFFF"/>
              </a:solidFill>
              <a:prstDash val="solid"/>
              <a:round/>
              <a:headEnd type="none" w="sm" len="sm"/>
              <a:tailEnd type="none" w="sm" len="sm"/>
            </a:ln>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462" y="2066910"/>
            <a:ext cx="6391175" cy="3953495"/>
          </a:xfrm>
          <a:prstGeom prst="rect">
            <a:avLst/>
          </a:prstGeom>
        </p:spPr>
      </p:pic>
    </p:spTree>
    <p:extLst>
      <p:ext uri="{BB962C8B-B14F-4D97-AF65-F5344CB8AC3E}">
        <p14:creationId xmlns:p14="http://schemas.microsoft.com/office/powerpoint/2010/main" val="997800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08"/>
            <a:ext cx="8229600" cy="1143000"/>
          </a:xfrm>
        </p:spPr>
        <p:txBody>
          <a:bodyPr>
            <a:normAutofit/>
          </a:bodyPr>
          <a:lstStyle/>
          <a:p>
            <a:r>
              <a:rPr lang="en-US" sz="2800" b="1" u="sng" dirty="0">
                <a:latin typeface="Times New Roman" panose="02020603050405020304" pitchFamily="18" charset="0"/>
                <a:cs typeface="Times New Roman" panose="02020603050405020304" pitchFamily="18" charset="0"/>
              </a:rPr>
              <a:t>UML Diagrams</a:t>
            </a:r>
            <a:endParaRPr lang="en-US" sz="2800" u="sng" dirty="0"/>
          </a:p>
        </p:txBody>
      </p:sp>
      <p:sp>
        <p:nvSpPr>
          <p:cNvPr id="3" name="Text Placeholder 2"/>
          <p:cNvSpPr>
            <a:spLocks noGrp="1"/>
          </p:cNvSpPr>
          <p:nvPr>
            <p:ph idx="1"/>
          </p:nvPr>
        </p:nvSpPr>
        <p:spPr>
          <a:xfrm>
            <a:off x="457200" y="1254008"/>
            <a:ext cx="8229600" cy="4872155"/>
          </a:xfrm>
        </p:spPr>
        <p:txBody>
          <a:bodyPr>
            <a:normAutofit/>
          </a:bodyPr>
          <a:lstStyle/>
          <a:p>
            <a:pPr marL="114300" indent="0">
              <a:buNone/>
            </a:pPr>
            <a:r>
              <a:rPr lang="en-US" sz="1800" b="1" u="sng" dirty="0">
                <a:latin typeface="Times New Roman" panose="02020603050405020304" pitchFamily="18" charset="0"/>
                <a:cs typeface="Times New Roman" panose="02020603050405020304" pitchFamily="18" charset="0"/>
              </a:rPr>
              <a:t> SEQUENCE DIAGRAM</a:t>
            </a:r>
            <a:endParaRPr lang="en-US" sz="1800" u="sng"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660" y="1835768"/>
            <a:ext cx="6569242" cy="4374942"/>
          </a:xfrm>
          <a:prstGeom prst="rect">
            <a:avLst/>
          </a:prstGeom>
        </p:spPr>
      </p:pic>
      <p:grpSp>
        <p:nvGrpSpPr>
          <p:cNvPr id="6" name="Google Shape;108;p18"/>
          <p:cNvGrpSpPr/>
          <p:nvPr/>
        </p:nvGrpSpPr>
        <p:grpSpPr>
          <a:xfrm>
            <a:off x="7168661" y="246272"/>
            <a:ext cx="1539675" cy="1262100"/>
            <a:chOff x="9323294" y="405241"/>
            <a:chExt cx="2052900" cy="1262100"/>
          </a:xfrm>
        </p:grpSpPr>
        <p:sp>
          <p:nvSpPr>
            <p:cNvPr id="7" name="Google Shape;109;p18"/>
            <p:cNvSpPr/>
            <p:nvPr/>
          </p:nvSpPr>
          <p:spPr>
            <a:xfrm>
              <a:off x="9323294" y="405241"/>
              <a:ext cx="2052900" cy="1262100"/>
            </a:xfrm>
            <a:prstGeom prst="roundRect">
              <a:avLst>
                <a:gd name="adj" fmla="val 16667"/>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Times New Roman"/>
                <a:ea typeface="Times New Roman"/>
                <a:cs typeface="Times New Roman"/>
                <a:sym typeface="Times New Roman"/>
              </a:endParaRPr>
            </a:p>
          </p:txBody>
        </p:sp>
        <p:pic>
          <p:nvPicPr>
            <p:cNvPr id="8" name="Google Shape;110;p18"/>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rgbClr val="FFFFFF"/>
              </a:solidFill>
              <a:prstDash val="solid"/>
              <a:round/>
              <a:headEnd type="none" w="sm" len="sm"/>
              <a:tailEnd type="none" w="sm" len="sm"/>
            </a:ln>
          </p:spPr>
        </p:pic>
      </p:grpSp>
    </p:spTree>
    <p:extLst>
      <p:ext uri="{BB962C8B-B14F-4D97-AF65-F5344CB8AC3E}">
        <p14:creationId xmlns:p14="http://schemas.microsoft.com/office/powerpoint/2010/main" val="758269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08"/>
            <a:ext cx="8229600" cy="1143000"/>
          </a:xfrm>
        </p:spPr>
        <p:txBody>
          <a:bodyPr>
            <a:normAutofit/>
          </a:bodyPr>
          <a:lstStyle/>
          <a:p>
            <a:r>
              <a:rPr lang="en-US" sz="2800" b="1" u="sng" dirty="0">
                <a:latin typeface="Times New Roman" panose="02020603050405020304" pitchFamily="18" charset="0"/>
                <a:cs typeface="Times New Roman" panose="02020603050405020304" pitchFamily="18" charset="0"/>
              </a:rPr>
              <a:t>UML Diagrams</a:t>
            </a:r>
            <a:endParaRPr lang="en-US" sz="2800" u="sng" dirty="0"/>
          </a:p>
        </p:txBody>
      </p:sp>
      <p:sp>
        <p:nvSpPr>
          <p:cNvPr id="3" name="Text Placeholder 2"/>
          <p:cNvSpPr>
            <a:spLocks noGrp="1"/>
          </p:cNvSpPr>
          <p:nvPr>
            <p:ph idx="1"/>
          </p:nvPr>
        </p:nvSpPr>
        <p:spPr>
          <a:xfrm>
            <a:off x="457200" y="1254008"/>
            <a:ext cx="8229600" cy="4872155"/>
          </a:xfrm>
        </p:spPr>
        <p:txBody>
          <a:bodyPr>
            <a:normAutofit/>
          </a:bodyPr>
          <a:lstStyle/>
          <a:p>
            <a:pPr marL="114300" indent="0">
              <a:buNone/>
            </a:pPr>
            <a:r>
              <a:rPr lang="en-US" sz="1800" b="1" u="sng" dirty="0">
                <a:latin typeface="Times New Roman" panose="02020603050405020304" pitchFamily="18" charset="0"/>
                <a:cs typeface="Times New Roman" panose="02020603050405020304" pitchFamily="18" charset="0"/>
              </a:rPr>
              <a:t>ACTIVITY DIAGRAM</a:t>
            </a:r>
            <a:endParaRPr lang="en-US" sz="1800" u="sng" dirty="0">
              <a:latin typeface="Times New Roman" panose="02020603050405020304" pitchFamily="18" charset="0"/>
              <a:cs typeface="Times New Roman" panose="02020603050405020304" pitchFamily="18" charset="0"/>
            </a:endParaRPr>
          </a:p>
        </p:txBody>
      </p:sp>
      <p:grpSp>
        <p:nvGrpSpPr>
          <p:cNvPr id="7" name="Google Shape;108;p18"/>
          <p:cNvGrpSpPr/>
          <p:nvPr/>
        </p:nvGrpSpPr>
        <p:grpSpPr>
          <a:xfrm>
            <a:off x="7168661" y="246272"/>
            <a:ext cx="1539675" cy="1262100"/>
            <a:chOff x="9323294" y="405241"/>
            <a:chExt cx="2052900" cy="1262100"/>
          </a:xfrm>
        </p:grpSpPr>
        <p:sp>
          <p:nvSpPr>
            <p:cNvPr id="8" name="Google Shape;109;p18"/>
            <p:cNvSpPr/>
            <p:nvPr/>
          </p:nvSpPr>
          <p:spPr>
            <a:xfrm>
              <a:off x="9323294" y="405241"/>
              <a:ext cx="2052900" cy="1262100"/>
            </a:xfrm>
            <a:prstGeom prst="roundRect">
              <a:avLst>
                <a:gd name="adj" fmla="val 16667"/>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Times New Roman"/>
                <a:ea typeface="Times New Roman"/>
                <a:cs typeface="Times New Roman"/>
                <a:sym typeface="Times New Roman"/>
              </a:endParaRPr>
            </a:p>
          </p:txBody>
        </p:sp>
        <p:pic>
          <p:nvPicPr>
            <p:cNvPr id="9" name="Google Shape;110;p18"/>
            <p:cNvPicPr preferRelativeResize="0"/>
            <p:nvPr/>
          </p:nvPicPr>
          <p:blipFill rotWithShape="1">
            <a:blip r:embed="rId2">
              <a:alphaModFix/>
            </a:blip>
            <a:srcRect/>
            <a:stretch/>
          </p:blipFill>
          <p:spPr>
            <a:xfrm>
              <a:off x="9484659" y="447375"/>
              <a:ext cx="1595247" cy="1177925"/>
            </a:xfrm>
            <a:prstGeom prst="rect">
              <a:avLst/>
            </a:prstGeom>
            <a:noFill/>
            <a:ln w="9525" cap="flat" cmpd="sng">
              <a:solidFill>
                <a:srgbClr val="FFFFFF"/>
              </a:solidFill>
              <a:prstDash val="solid"/>
              <a:round/>
              <a:headEnd type="none" w="sm" len="sm"/>
              <a:tailEnd type="none" w="sm" len="sm"/>
            </a:ln>
          </p:spPr>
        </p:pic>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43636"/>
            <a:ext cx="7956731" cy="4812849"/>
          </a:xfrm>
          <a:prstGeom prst="rect">
            <a:avLst/>
          </a:prstGeom>
        </p:spPr>
      </p:pic>
    </p:spTree>
    <p:extLst>
      <p:ext uri="{BB962C8B-B14F-4D97-AF65-F5344CB8AC3E}">
        <p14:creationId xmlns:p14="http://schemas.microsoft.com/office/powerpoint/2010/main" val="415586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08"/>
            <a:ext cx="8229600" cy="1143000"/>
          </a:xfrm>
        </p:spPr>
        <p:txBody>
          <a:bodyPr>
            <a:normAutofit/>
          </a:bodyPr>
          <a:lstStyle/>
          <a:p>
            <a:r>
              <a:rPr lang="en-US" sz="2800" b="1" u="sng" dirty="0">
                <a:latin typeface="Times New Roman" panose="02020603050405020304" pitchFamily="18" charset="0"/>
                <a:cs typeface="Times New Roman" panose="02020603050405020304" pitchFamily="18" charset="0"/>
              </a:rPr>
              <a:t>UML Diagrams</a:t>
            </a:r>
          </a:p>
        </p:txBody>
      </p:sp>
      <p:sp>
        <p:nvSpPr>
          <p:cNvPr id="3" name="Text Placeholder 2"/>
          <p:cNvSpPr>
            <a:spLocks noGrp="1"/>
          </p:cNvSpPr>
          <p:nvPr>
            <p:ph idx="1"/>
          </p:nvPr>
        </p:nvSpPr>
        <p:spPr>
          <a:xfrm>
            <a:off x="457200" y="1254008"/>
            <a:ext cx="8229600" cy="4872155"/>
          </a:xfrm>
        </p:spPr>
        <p:txBody>
          <a:bodyPr>
            <a:normAutofit/>
          </a:bodyPr>
          <a:lstStyle/>
          <a:p>
            <a:pPr marL="114300" indent="0">
              <a:buNone/>
            </a:pPr>
            <a:r>
              <a:rPr lang="en-US" sz="1800" b="1" u="sng" dirty="0">
                <a:latin typeface="Times New Roman" panose="02020603050405020304" pitchFamily="18" charset="0"/>
                <a:cs typeface="Times New Roman" panose="02020603050405020304" pitchFamily="18" charset="0"/>
              </a:rPr>
              <a:t> COMPONENT DIAGRAM -</a:t>
            </a:r>
          </a:p>
        </p:txBody>
      </p:sp>
      <p:grpSp>
        <p:nvGrpSpPr>
          <p:cNvPr id="4" name="Google Shape;108;p18"/>
          <p:cNvGrpSpPr/>
          <p:nvPr/>
        </p:nvGrpSpPr>
        <p:grpSpPr>
          <a:xfrm>
            <a:off x="7168661" y="246272"/>
            <a:ext cx="1539675" cy="1262100"/>
            <a:chOff x="9323294" y="405241"/>
            <a:chExt cx="2052900" cy="1262100"/>
          </a:xfrm>
        </p:grpSpPr>
        <p:sp>
          <p:nvSpPr>
            <p:cNvPr id="5" name="Google Shape;109;p18"/>
            <p:cNvSpPr/>
            <p:nvPr/>
          </p:nvSpPr>
          <p:spPr>
            <a:xfrm>
              <a:off x="9323294" y="405241"/>
              <a:ext cx="2052900" cy="1262100"/>
            </a:xfrm>
            <a:prstGeom prst="roundRect">
              <a:avLst>
                <a:gd name="adj" fmla="val 16667"/>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Times New Roman"/>
                <a:ea typeface="Times New Roman"/>
                <a:cs typeface="Times New Roman"/>
                <a:sym typeface="Times New Roman"/>
              </a:endParaRPr>
            </a:p>
          </p:txBody>
        </p:sp>
        <p:pic>
          <p:nvPicPr>
            <p:cNvPr id="6" name="Google Shape;110;p18"/>
            <p:cNvPicPr preferRelativeResize="0"/>
            <p:nvPr/>
          </p:nvPicPr>
          <p:blipFill rotWithShape="1">
            <a:blip r:embed="rId2">
              <a:alphaModFix/>
            </a:blip>
            <a:srcRect/>
            <a:stretch/>
          </p:blipFill>
          <p:spPr>
            <a:xfrm>
              <a:off x="9484659" y="447375"/>
              <a:ext cx="1595247" cy="1177925"/>
            </a:xfrm>
            <a:prstGeom prst="rect">
              <a:avLst/>
            </a:prstGeom>
            <a:noFill/>
            <a:ln w="9525" cap="flat" cmpd="sng">
              <a:solidFill>
                <a:srgbClr val="FFFFFF"/>
              </a:solidFill>
              <a:prstDash val="solid"/>
              <a:round/>
              <a:headEnd type="none" w="sm" len="sm"/>
              <a:tailEnd type="none" w="sm" len="sm"/>
            </a:ln>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64" y="1880085"/>
            <a:ext cx="7016817" cy="4138753"/>
          </a:xfrm>
          <a:prstGeom prst="rect">
            <a:avLst/>
          </a:prstGeom>
        </p:spPr>
      </p:pic>
    </p:spTree>
    <p:extLst>
      <p:ext uri="{BB962C8B-B14F-4D97-AF65-F5344CB8AC3E}">
        <p14:creationId xmlns:p14="http://schemas.microsoft.com/office/powerpoint/2010/main" val="288869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08"/>
            <a:ext cx="8229600" cy="1143000"/>
          </a:xfrm>
        </p:spPr>
        <p:txBody>
          <a:bodyPr>
            <a:normAutofit/>
          </a:bodyPr>
          <a:lstStyle/>
          <a:p>
            <a:r>
              <a:rPr lang="en-US" sz="2800" b="1" u="sng" dirty="0">
                <a:latin typeface="Times New Roman" panose="02020603050405020304" pitchFamily="18" charset="0"/>
                <a:cs typeface="Times New Roman" panose="02020603050405020304" pitchFamily="18" charset="0"/>
              </a:rPr>
              <a:t>UML Diagrams</a:t>
            </a:r>
          </a:p>
        </p:txBody>
      </p:sp>
      <p:sp>
        <p:nvSpPr>
          <p:cNvPr id="3" name="Text Placeholder 2"/>
          <p:cNvSpPr>
            <a:spLocks noGrp="1"/>
          </p:cNvSpPr>
          <p:nvPr>
            <p:ph idx="1"/>
          </p:nvPr>
        </p:nvSpPr>
        <p:spPr>
          <a:xfrm>
            <a:off x="457200" y="1254008"/>
            <a:ext cx="8229600" cy="4872155"/>
          </a:xfrm>
        </p:spPr>
        <p:txBody>
          <a:bodyPr>
            <a:normAutofit/>
          </a:bodyPr>
          <a:lstStyle/>
          <a:p>
            <a:pPr marL="114300" indent="0">
              <a:buNone/>
            </a:pPr>
            <a:r>
              <a:rPr lang="en-US" sz="2000" b="1" u="sng" dirty="0">
                <a:latin typeface="Times New Roman" panose="02020603050405020304" pitchFamily="18" charset="0"/>
                <a:cs typeface="Times New Roman" panose="02020603050405020304" pitchFamily="18" charset="0"/>
              </a:rPr>
              <a:t> DEPLOYMENT DIAGRAM</a:t>
            </a:r>
            <a:endParaRPr lang="en-US" sz="2000" u="sng" dirty="0">
              <a:latin typeface="Times New Roman" panose="02020603050405020304" pitchFamily="18" charset="0"/>
              <a:cs typeface="Times New Roman" panose="02020603050405020304" pitchFamily="18" charset="0"/>
            </a:endParaRPr>
          </a:p>
        </p:txBody>
      </p:sp>
      <p:grpSp>
        <p:nvGrpSpPr>
          <p:cNvPr id="4" name="Google Shape;108;p18"/>
          <p:cNvGrpSpPr/>
          <p:nvPr/>
        </p:nvGrpSpPr>
        <p:grpSpPr>
          <a:xfrm>
            <a:off x="7168661" y="246272"/>
            <a:ext cx="1539675" cy="1262100"/>
            <a:chOff x="9323294" y="405241"/>
            <a:chExt cx="2052900" cy="1262100"/>
          </a:xfrm>
        </p:grpSpPr>
        <p:sp>
          <p:nvSpPr>
            <p:cNvPr id="5" name="Google Shape;109;p18"/>
            <p:cNvSpPr/>
            <p:nvPr/>
          </p:nvSpPr>
          <p:spPr>
            <a:xfrm>
              <a:off x="9323294" y="405241"/>
              <a:ext cx="2052900" cy="1262100"/>
            </a:xfrm>
            <a:prstGeom prst="roundRect">
              <a:avLst>
                <a:gd name="adj" fmla="val 16667"/>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Times New Roman"/>
                <a:ea typeface="Times New Roman"/>
                <a:cs typeface="Times New Roman"/>
                <a:sym typeface="Times New Roman"/>
              </a:endParaRPr>
            </a:p>
          </p:txBody>
        </p:sp>
        <p:pic>
          <p:nvPicPr>
            <p:cNvPr id="6" name="Google Shape;110;p18"/>
            <p:cNvPicPr preferRelativeResize="0"/>
            <p:nvPr/>
          </p:nvPicPr>
          <p:blipFill rotWithShape="1">
            <a:blip r:embed="rId2">
              <a:alphaModFix/>
            </a:blip>
            <a:srcRect/>
            <a:stretch/>
          </p:blipFill>
          <p:spPr>
            <a:xfrm>
              <a:off x="9484659" y="447375"/>
              <a:ext cx="1595247" cy="1177925"/>
            </a:xfrm>
            <a:prstGeom prst="rect">
              <a:avLst/>
            </a:prstGeom>
            <a:noFill/>
            <a:ln w="9525" cap="flat" cmpd="sng">
              <a:solidFill>
                <a:srgbClr val="FFFFFF"/>
              </a:solidFill>
              <a:prstDash val="solid"/>
              <a:round/>
              <a:headEnd type="none" w="sm" len="sm"/>
              <a:tailEnd type="none" w="sm" len="sm"/>
            </a:ln>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45" y="2261744"/>
            <a:ext cx="8462110" cy="3412141"/>
          </a:xfrm>
          <a:prstGeom prst="rect">
            <a:avLst/>
          </a:prstGeom>
        </p:spPr>
      </p:pic>
    </p:spTree>
    <p:extLst>
      <p:ext uri="{BB962C8B-B14F-4D97-AF65-F5344CB8AC3E}">
        <p14:creationId xmlns:p14="http://schemas.microsoft.com/office/powerpoint/2010/main" val="76187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6034" y="575791"/>
            <a:ext cx="8015568" cy="514564"/>
          </a:xfrm>
          <a:prstGeom prst="rect">
            <a:avLst/>
          </a:prstGeom>
        </p:spPr>
        <p:txBody>
          <a:bodyPr lIns="0" tIns="0" rIns="0" bIns="0" rtlCol="0" anchor="t">
            <a:spAutoFit/>
          </a:bodyPr>
          <a:lstStyle/>
          <a:p>
            <a:pPr algn="ctr">
              <a:lnSpc>
                <a:spcPts val="4550"/>
              </a:lnSpc>
            </a:pPr>
            <a:r>
              <a:rPr lang="en-US" sz="2400" b="1" u="sng" dirty="0">
                <a:latin typeface="Times New Roman" panose="02020603050405020304" pitchFamily="18" charset="0"/>
                <a:cs typeface="Times New Roman" panose="02020603050405020304" pitchFamily="18" charset="0"/>
              </a:rPr>
              <a:t>CONTROL FLOW OF THE PROGRAM </a:t>
            </a:r>
          </a:p>
        </p:txBody>
      </p:sp>
      <p:pic>
        <p:nvPicPr>
          <p:cNvPr id="4" name="Picture 4"/>
          <p:cNvPicPr>
            <a:picLocks noChangeAspect="1"/>
          </p:cNvPicPr>
          <p:nvPr/>
        </p:nvPicPr>
        <p:blipFill>
          <a:blip r:embed="rId2"/>
          <a:srcRect r="87828"/>
          <a:stretch>
            <a:fillRect/>
          </a:stretch>
        </p:blipFill>
        <p:spPr>
          <a:xfrm>
            <a:off x="8466355" y="870744"/>
            <a:ext cx="677645" cy="548070"/>
          </a:xfrm>
          <a:prstGeom prst="rect">
            <a:avLst/>
          </a:prstGeom>
        </p:spPr>
      </p:pic>
      <p:sp>
        <p:nvSpPr>
          <p:cNvPr id="5" name="TextBox 4"/>
          <p:cNvSpPr txBox="1"/>
          <p:nvPr/>
        </p:nvSpPr>
        <p:spPr>
          <a:xfrm>
            <a:off x="452386" y="1790298"/>
            <a:ext cx="9086250" cy="2308324"/>
          </a:xfrm>
          <a:prstGeom prst="rect">
            <a:avLst/>
          </a:prstGeom>
          <a:noFill/>
        </p:spPr>
        <p:txBody>
          <a:bodyPr wrap="square" rtlCol="0">
            <a:spAutoFit/>
          </a:bodyPr>
          <a:lstStyle/>
          <a:p>
            <a:pPr marL="628650" lvl="0" indent="-514350">
              <a:spcBef>
                <a:spcPts val="360"/>
              </a:spcBef>
              <a:buSzPts val="1800"/>
              <a:buFont typeface="+mj-lt"/>
              <a:buAutoNum type="arabicPeriod"/>
            </a:pPr>
            <a:r>
              <a:rPr lang="en-US" sz="2400" dirty="0">
                <a:latin typeface="Times New Roman" panose="02020603050405020304" pitchFamily="18" charset="0"/>
                <a:cs typeface="Times New Roman" panose="02020603050405020304" pitchFamily="18" charset="0"/>
              </a:rPr>
              <a:t>Chronic Kidney Data.</a:t>
            </a:r>
          </a:p>
          <a:p>
            <a:pPr marL="628650" lvl="0" indent="-514350">
              <a:buSzPts val="1800"/>
              <a:buFont typeface="+mj-lt"/>
              <a:buAutoNum type="arabicPeriod"/>
            </a:pPr>
            <a:r>
              <a:rPr lang="en-US" sz="2400" dirty="0">
                <a:latin typeface="Times New Roman" panose="02020603050405020304" pitchFamily="18" charset="0"/>
                <a:cs typeface="Times New Roman" panose="02020603050405020304" pitchFamily="18" charset="0"/>
              </a:rPr>
              <a:t>Missing Values  and Preprocessing.</a:t>
            </a:r>
          </a:p>
          <a:p>
            <a:pPr marL="628650" lvl="0" indent="-514350">
              <a:buSzPts val="1800"/>
              <a:buFont typeface="+mj-lt"/>
              <a:buAutoNum type="arabicPeriod"/>
            </a:pPr>
            <a:r>
              <a:rPr lang="en-US" sz="2400" dirty="0">
                <a:latin typeface="Times New Roman" panose="02020603050405020304" pitchFamily="18" charset="0"/>
                <a:cs typeface="Times New Roman" panose="02020603050405020304" pitchFamily="18" charset="0"/>
              </a:rPr>
              <a:t>Feature Selection.</a:t>
            </a:r>
          </a:p>
          <a:p>
            <a:pPr marL="628650" lvl="0" indent="-514350">
              <a:buSzPts val="1800"/>
              <a:buFont typeface="+mj-lt"/>
              <a:buAutoNum type="arabicPeriod"/>
            </a:pPr>
            <a:r>
              <a:rPr lang="en-US" sz="2400" dirty="0">
                <a:latin typeface="Times New Roman" panose="02020603050405020304" pitchFamily="18" charset="0"/>
                <a:cs typeface="Times New Roman" panose="02020603050405020304" pitchFamily="18" charset="0"/>
              </a:rPr>
              <a:t>Training and Testing Dataset.</a:t>
            </a:r>
          </a:p>
          <a:p>
            <a:pPr marL="628650" lvl="0" indent="-514350">
              <a:buSzPts val="1800"/>
              <a:buFont typeface="+mj-lt"/>
              <a:buAutoNum type="arabicPeriod"/>
            </a:pPr>
            <a:r>
              <a:rPr lang="en-US" sz="2400" dirty="0">
                <a:latin typeface="Times New Roman" panose="02020603050405020304" pitchFamily="18" charset="0"/>
                <a:cs typeface="Times New Roman" panose="02020603050405020304" pitchFamily="18" charset="0"/>
              </a:rPr>
              <a:t>Model Training and Evaluation.</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9853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08"/>
            <a:ext cx="8229600" cy="1143000"/>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CHRONIC KIDNEY DATA</a:t>
            </a:r>
          </a:p>
        </p:txBody>
      </p:sp>
      <p:sp>
        <p:nvSpPr>
          <p:cNvPr id="3" name="Text Placeholder 2"/>
          <p:cNvSpPr>
            <a:spLocks noGrp="1"/>
          </p:cNvSpPr>
          <p:nvPr>
            <p:ph idx="1"/>
          </p:nvPr>
        </p:nvSpPr>
        <p:spPr>
          <a:xfrm>
            <a:off x="457200" y="1254008"/>
            <a:ext cx="8229600" cy="4872155"/>
          </a:xfrm>
        </p:spPr>
        <p:txBody>
          <a:bodyPr>
            <a:normAutofit/>
          </a:bodyPr>
          <a:lstStyle/>
          <a:p>
            <a:pPr marL="114300" indent="0">
              <a:buNone/>
            </a:pPr>
            <a:endParaRPr lang="en-US" sz="1800" u="sng" dirty="0"/>
          </a:p>
        </p:txBody>
      </p:sp>
      <p:grpSp>
        <p:nvGrpSpPr>
          <p:cNvPr id="4" name="Google Shape;108;p18"/>
          <p:cNvGrpSpPr/>
          <p:nvPr/>
        </p:nvGrpSpPr>
        <p:grpSpPr>
          <a:xfrm>
            <a:off x="7604325" y="111008"/>
            <a:ext cx="1539675" cy="1262100"/>
            <a:chOff x="9323294" y="405241"/>
            <a:chExt cx="2052900" cy="1262100"/>
          </a:xfrm>
        </p:grpSpPr>
        <p:sp>
          <p:nvSpPr>
            <p:cNvPr id="5" name="Google Shape;109;p18"/>
            <p:cNvSpPr/>
            <p:nvPr/>
          </p:nvSpPr>
          <p:spPr>
            <a:xfrm>
              <a:off x="9323294" y="405241"/>
              <a:ext cx="2052900" cy="1262100"/>
            </a:xfrm>
            <a:prstGeom prst="roundRect">
              <a:avLst>
                <a:gd name="adj" fmla="val 16667"/>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Times New Roman"/>
                <a:ea typeface="Times New Roman"/>
                <a:cs typeface="Times New Roman"/>
                <a:sym typeface="Times New Roman"/>
              </a:endParaRPr>
            </a:p>
          </p:txBody>
        </p:sp>
        <p:pic>
          <p:nvPicPr>
            <p:cNvPr id="6" name="Google Shape;110;p18"/>
            <p:cNvPicPr preferRelativeResize="0"/>
            <p:nvPr/>
          </p:nvPicPr>
          <p:blipFill rotWithShape="1">
            <a:blip r:embed="rId2">
              <a:alphaModFix/>
            </a:blip>
            <a:srcRect/>
            <a:stretch/>
          </p:blipFill>
          <p:spPr>
            <a:xfrm>
              <a:off x="9484659" y="447375"/>
              <a:ext cx="1595247" cy="1177925"/>
            </a:xfrm>
            <a:prstGeom prst="rect">
              <a:avLst/>
            </a:prstGeom>
            <a:noFill/>
            <a:ln w="9525" cap="flat" cmpd="sng">
              <a:solidFill>
                <a:srgbClr val="FFFFFF"/>
              </a:solidFill>
              <a:prstDash val="solid"/>
              <a:round/>
              <a:headEnd type="none" w="sm" len="sm"/>
              <a:tailEnd type="none" w="sm" len="sm"/>
            </a:ln>
          </p:spPr>
        </p:pic>
      </p:gr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787" t="-601" r="957" b="3503"/>
          <a:stretch/>
        </p:blipFill>
        <p:spPr>
          <a:xfrm>
            <a:off x="116732" y="1033633"/>
            <a:ext cx="8910536" cy="5671225"/>
          </a:xfrm>
          <a:prstGeom prst="rect">
            <a:avLst/>
          </a:prstGeom>
        </p:spPr>
      </p:pic>
    </p:spTree>
    <p:extLst>
      <p:ext uri="{BB962C8B-B14F-4D97-AF65-F5344CB8AC3E}">
        <p14:creationId xmlns:p14="http://schemas.microsoft.com/office/powerpoint/2010/main" val="3557089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641745" y="0"/>
            <a:ext cx="7886700" cy="13255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2800" b="1" u="sng" dirty="0">
                <a:latin typeface="Times New Roman"/>
                <a:ea typeface="Times New Roman"/>
                <a:cs typeface="Times New Roman"/>
                <a:sym typeface="Times New Roman"/>
              </a:rPr>
              <a:t>INTRODUCTION</a:t>
            </a:r>
            <a:endParaRPr sz="2800" b="1" u="sng" dirty="0">
              <a:latin typeface="Times New Roman"/>
              <a:ea typeface="Times New Roman"/>
              <a:cs typeface="Times New Roman"/>
              <a:sym typeface="Times New Roman"/>
            </a:endParaRPr>
          </a:p>
        </p:txBody>
      </p:sp>
      <p:sp>
        <p:nvSpPr>
          <p:cNvPr id="97" name="Google Shape;97;p2"/>
          <p:cNvSpPr txBox="1">
            <a:spLocks noGrp="1"/>
          </p:cNvSpPr>
          <p:nvPr>
            <p:ph idx="1"/>
          </p:nvPr>
        </p:nvSpPr>
        <p:spPr>
          <a:xfrm>
            <a:off x="224078" y="1948543"/>
            <a:ext cx="5238750" cy="435133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Char char="•"/>
            </a:pPr>
            <a:r>
              <a:rPr lang="en-US" sz="2000" dirty="0">
                <a:latin typeface="Times New Roman" panose="02020603050405020304" pitchFamily="18" charset="0"/>
                <a:cs typeface="Times New Roman" panose="02020603050405020304" pitchFamily="18" charset="0"/>
              </a:rPr>
              <a:t>Chronic kidney disease (CKD) is a major issue worldwide which is a condition characterized by a gradual loss of kidney function over time.</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cs typeface="Times New Roman" panose="02020603050405020304" pitchFamily="18" charset="0"/>
              </a:rPr>
              <a:t> 14% of the world population suffer from CKD. </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cs typeface="Times New Roman" panose="02020603050405020304" pitchFamily="18" charset="0"/>
              </a:rPr>
              <a:t>Chronic kidney disease causes more deaths than breast cancer or prostate cancer .</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cs typeface="Times New Roman" panose="02020603050405020304" pitchFamily="18" charset="0"/>
              </a:rPr>
              <a:t>To predict positive CKD status and the stages of CKD machine learning can be used.</a:t>
            </a:r>
            <a:endParaRPr sz="2000" dirty="0">
              <a:latin typeface="Times New Roman" panose="02020603050405020304" pitchFamily="18" charset="0"/>
              <a:cs typeface="Times New Roman" panose="02020603050405020304" pitchFamily="18" charset="0"/>
            </a:endParaRPr>
          </a:p>
          <a:p>
            <a:pPr marL="342900" lvl="0" indent="-342900" algn="just" rtl="0">
              <a:spcBef>
                <a:spcPts val="560"/>
              </a:spcBef>
              <a:spcAft>
                <a:spcPts val="0"/>
              </a:spcAft>
              <a:buClr>
                <a:schemeClr val="dk1"/>
              </a:buClr>
              <a:buSzPts val="2800"/>
              <a:buNone/>
            </a:pPr>
            <a:endParaRPr sz="2000" dirty="0">
              <a:latin typeface="Times New Roman" panose="02020603050405020304" pitchFamily="18" charset="0"/>
              <a:cs typeface="Times New Roman" panose="02020603050405020304" pitchFamily="18" charset="0"/>
            </a:endParaRPr>
          </a:p>
        </p:txBody>
      </p:sp>
      <p:grpSp>
        <p:nvGrpSpPr>
          <p:cNvPr id="98" name="Google Shape;98;p2"/>
          <p:cNvGrpSpPr/>
          <p:nvPr/>
        </p:nvGrpSpPr>
        <p:grpSpPr>
          <a:xfrm>
            <a:off x="7210985" y="243877"/>
            <a:ext cx="1539689" cy="1262194"/>
            <a:chOff x="9323294" y="405241"/>
            <a:chExt cx="2052918" cy="1262194"/>
          </a:xfrm>
        </p:grpSpPr>
        <p:sp>
          <p:nvSpPr>
            <p:cNvPr id="99" name="Google Shape;99;p2"/>
            <p:cNvSpPr/>
            <p:nvPr/>
          </p:nvSpPr>
          <p:spPr>
            <a:xfrm>
              <a:off x="9323294" y="405241"/>
              <a:ext cx="2052918" cy="1262194"/>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100" name="Google Shape;100;p2"/>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pic>
        <p:nvPicPr>
          <p:cNvPr id="101" name="Google Shape;101;p2" descr="Chronic kidney disease - Symptoms and causes - Mayo Clinic"/>
          <p:cNvPicPr preferRelativeResize="0"/>
          <p:nvPr/>
        </p:nvPicPr>
        <p:blipFill rotWithShape="1">
          <a:blip r:embed="rId4">
            <a:alphaModFix/>
          </a:blip>
          <a:srcRect/>
          <a:stretch/>
        </p:blipFill>
        <p:spPr>
          <a:xfrm>
            <a:off x="5638800" y="2362200"/>
            <a:ext cx="3281122" cy="2362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5"/>
            <a:ext cx="7886700" cy="1325563"/>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MISSING VALUES AND PREPROCESSING</a:t>
            </a:r>
          </a:p>
        </p:txBody>
      </p:sp>
      <p:sp>
        <p:nvSpPr>
          <p:cNvPr id="3" name="Tex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298"/>
          <a:stretch/>
        </p:blipFill>
        <p:spPr>
          <a:xfrm>
            <a:off x="150778" y="1100397"/>
            <a:ext cx="8842443" cy="5216626"/>
          </a:xfrm>
          <a:prstGeom prst="rect">
            <a:avLst/>
          </a:prstGeom>
        </p:spPr>
      </p:pic>
    </p:spTree>
    <p:extLst>
      <p:ext uri="{BB962C8B-B14F-4D97-AF65-F5344CB8AC3E}">
        <p14:creationId xmlns:p14="http://schemas.microsoft.com/office/powerpoint/2010/main" val="3000098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96" y="44941"/>
            <a:ext cx="7395328" cy="686896"/>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MISSING VALUES AND PREPROCESSING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984" y="597507"/>
            <a:ext cx="8043420" cy="2617034"/>
          </a:xfrm>
          <a:prstGeom prst="rect">
            <a:avLst/>
          </a:prstGeom>
        </p:spPr>
      </p:pic>
      <p:sp>
        <p:nvSpPr>
          <p:cNvPr id="4" name="Title 1">
            <a:extLst>
              <a:ext uri="{FF2B5EF4-FFF2-40B4-BE49-F238E27FC236}">
                <a16:creationId xmlns:a16="http://schemas.microsoft.com/office/drawing/2014/main" id="{DE097314-C4E6-0FFE-8863-ECD14B06CE4A}"/>
              </a:ext>
            </a:extLst>
          </p:cNvPr>
          <p:cNvSpPr txBox="1">
            <a:spLocks/>
          </p:cNvSpPr>
          <p:nvPr/>
        </p:nvSpPr>
        <p:spPr>
          <a:xfrm>
            <a:off x="1282046" y="3214541"/>
            <a:ext cx="5773918" cy="31925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1" u="sng" dirty="0">
                <a:latin typeface="Times New Roman" panose="02020603050405020304" pitchFamily="18" charset="0"/>
                <a:cs typeface="Times New Roman" panose="02020603050405020304" pitchFamily="18" charset="0"/>
              </a:rPr>
              <a:t>FEATURE SELECTION</a:t>
            </a:r>
          </a:p>
        </p:txBody>
      </p:sp>
      <p:pic>
        <p:nvPicPr>
          <p:cNvPr id="5" name="Picture 4">
            <a:extLst>
              <a:ext uri="{FF2B5EF4-FFF2-40B4-BE49-F238E27FC236}">
                <a16:creationId xmlns:a16="http://schemas.microsoft.com/office/drawing/2014/main" id="{869E8CC7-9D85-9DA9-01BA-9BA02153076C}"/>
              </a:ext>
            </a:extLst>
          </p:cNvPr>
          <p:cNvPicPr>
            <a:picLocks noChangeAspect="1"/>
          </p:cNvPicPr>
          <p:nvPr/>
        </p:nvPicPr>
        <p:blipFill rotWithShape="1">
          <a:blip r:embed="rId3">
            <a:extLst>
              <a:ext uri="{28A0092B-C50C-407E-A947-70E740481C1C}">
                <a14:useLocalDpi xmlns:a14="http://schemas.microsoft.com/office/drawing/2010/main" val="0"/>
              </a:ext>
            </a:extLst>
          </a:blip>
          <a:srcRect l="6181" t="209" b="2627"/>
          <a:stretch/>
        </p:blipFill>
        <p:spPr>
          <a:xfrm>
            <a:off x="468984" y="3643459"/>
            <a:ext cx="8250810" cy="3077851"/>
          </a:xfrm>
          <a:prstGeom prst="rect">
            <a:avLst/>
          </a:prstGeom>
        </p:spPr>
      </p:pic>
    </p:spTree>
    <p:extLst>
      <p:ext uri="{BB962C8B-B14F-4D97-AF65-F5344CB8AC3E}">
        <p14:creationId xmlns:p14="http://schemas.microsoft.com/office/powerpoint/2010/main" val="3760209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0159"/>
            <a:ext cx="7886700" cy="1325563"/>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TRAINING AND TESTING DATASET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1463"/>
            <a:ext cx="9144000" cy="1670900"/>
          </a:xfrm>
          <a:prstGeom prst="rect">
            <a:avLst/>
          </a:prstGeom>
        </p:spPr>
      </p:pic>
      <p:sp>
        <p:nvSpPr>
          <p:cNvPr id="3" name="Title 1">
            <a:extLst>
              <a:ext uri="{FF2B5EF4-FFF2-40B4-BE49-F238E27FC236}">
                <a16:creationId xmlns:a16="http://schemas.microsoft.com/office/drawing/2014/main" id="{C543F47C-FEF8-682F-B8CB-A32DE1450BD8}"/>
              </a:ext>
            </a:extLst>
          </p:cNvPr>
          <p:cNvSpPr txBox="1">
            <a:spLocks/>
          </p:cNvSpPr>
          <p:nvPr/>
        </p:nvSpPr>
        <p:spPr>
          <a:xfrm>
            <a:off x="457200" y="22860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1" u="sng" dirty="0">
                <a:latin typeface="Times New Roman" panose="02020603050405020304" pitchFamily="18" charset="0"/>
                <a:cs typeface="Times New Roman" panose="02020603050405020304" pitchFamily="18" charset="0"/>
              </a:rPr>
              <a:t>MODEL TRAINING AND EVALUATION</a:t>
            </a:r>
          </a:p>
        </p:txBody>
      </p:sp>
      <p:pic>
        <p:nvPicPr>
          <p:cNvPr id="4" name="Picture 3">
            <a:extLst>
              <a:ext uri="{FF2B5EF4-FFF2-40B4-BE49-F238E27FC236}">
                <a16:creationId xmlns:a16="http://schemas.microsoft.com/office/drawing/2014/main" id="{563BF19E-2C3D-16F8-901E-09E198D981D4}"/>
              </a:ext>
            </a:extLst>
          </p:cNvPr>
          <p:cNvPicPr>
            <a:picLocks noChangeAspect="1"/>
          </p:cNvPicPr>
          <p:nvPr/>
        </p:nvPicPr>
        <p:blipFill rotWithShape="1">
          <a:blip r:embed="rId3">
            <a:extLst>
              <a:ext uri="{28A0092B-C50C-407E-A947-70E740481C1C}">
                <a14:useLocalDpi xmlns:a14="http://schemas.microsoft.com/office/drawing/2010/main" val="0"/>
              </a:ext>
            </a:extLst>
          </a:blip>
          <a:srcRect l="3777" t="-822" r="14736" b="1"/>
          <a:stretch/>
        </p:blipFill>
        <p:spPr>
          <a:xfrm>
            <a:off x="594675" y="3429000"/>
            <a:ext cx="8320725" cy="3271015"/>
          </a:xfrm>
          <a:prstGeom prst="rect">
            <a:avLst/>
          </a:prstGeom>
        </p:spPr>
      </p:pic>
    </p:spTree>
    <p:extLst>
      <p:ext uri="{BB962C8B-B14F-4D97-AF65-F5344CB8AC3E}">
        <p14:creationId xmlns:p14="http://schemas.microsoft.com/office/powerpoint/2010/main" val="3733284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7"/>
          <p:cNvSpPr txBox="1">
            <a:spLocks noGrp="1"/>
          </p:cNvSpPr>
          <p:nvPr>
            <p:ph type="title"/>
          </p:nvPr>
        </p:nvSpPr>
        <p:spPr>
          <a:xfrm>
            <a:off x="1291368" y="78141"/>
            <a:ext cx="6561263" cy="94116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2800" b="1" u="sng" dirty="0">
                <a:latin typeface="Times New Roman" panose="02020603050405020304" pitchFamily="18" charset="0"/>
                <a:cs typeface="Times New Roman" panose="02020603050405020304" pitchFamily="18" charset="0"/>
              </a:rPr>
              <a:t>USER INTERFACE</a:t>
            </a:r>
            <a:endParaRPr sz="2800" b="1" u="sng" dirty="0">
              <a:latin typeface="Times New Roman" panose="02020603050405020304" pitchFamily="18" charset="0"/>
              <a:cs typeface="Times New Roman" panose="02020603050405020304" pitchFamily="18" charset="0"/>
            </a:endParaRPr>
          </a:p>
        </p:txBody>
      </p:sp>
      <p:pic>
        <p:nvPicPr>
          <p:cNvPr id="3" name="Content Placeholder 2">
            <a:extLst>
              <a:ext uri="{FF2B5EF4-FFF2-40B4-BE49-F238E27FC236}">
                <a16:creationId xmlns:a16="http://schemas.microsoft.com/office/drawing/2014/main" id="{A3E34FBB-DA85-21B4-B95F-332BD7CF7318}"/>
              </a:ext>
            </a:extLst>
          </p:cNvPr>
          <p:cNvPicPr>
            <a:picLocks noGrp="1" noChangeAspect="1"/>
          </p:cNvPicPr>
          <p:nvPr>
            <p:ph idx="1"/>
          </p:nvPr>
        </p:nvPicPr>
        <p:blipFill>
          <a:blip r:embed="rId3"/>
          <a:stretch>
            <a:fillRect/>
          </a:stretch>
        </p:blipFill>
        <p:spPr>
          <a:xfrm>
            <a:off x="0" y="1543751"/>
            <a:ext cx="9143999" cy="4661106"/>
          </a:xfrm>
          <a:prstGeom prst="rect">
            <a:avLst/>
          </a:prstGeom>
          <a:noFill/>
          <a:ln>
            <a:noFill/>
          </a:ln>
        </p:spPr>
      </p:pic>
      <p:grpSp>
        <p:nvGrpSpPr>
          <p:cNvPr id="250" name="Google Shape;250;p7"/>
          <p:cNvGrpSpPr/>
          <p:nvPr/>
        </p:nvGrpSpPr>
        <p:grpSpPr>
          <a:xfrm>
            <a:off x="7412142" y="239423"/>
            <a:ext cx="1539689" cy="1262194"/>
            <a:chOff x="9323294" y="405241"/>
            <a:chExt cx="2052918" cy="1262194"/>
          </a:xfrm>
        </p:grpSpPr>
        <p:sp>
          <p:nvSpPr>
            <p:cNvPr id="251" name="Google Shape;251;p7"/>
            <p:cNvSpPr/>
            <p:nvPr/>
          </p:nvSpPr>
          <p:spPr>
            <a:xfrm>
              <a:off x="9323294" y="405241"/>
              <a:ext cx="2052918" cy="1262194"/>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252" name="Google Shape;252;p7"/>
            <p:cNvPicPr preferRelativeResize="0"/>
            <p:nvPr/>
          </p:nvPicPr>
          <p:blipFill rotWithShape="1">
            <a:blip r:embed="rId4">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spTree>
    <p:extLst>
      <p:ext uri="{BB962C8B-B14F-4D97-AF65-F5344CB8AC3E}">
        <p14:creationId xmlns:p14="http://schemas.microsoft.com/office/powerpoint/2010/main" val="3955332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7"/>
          <p:cNvSpPr txBox="1">
            <a:spLocks noGrp="1"/>
          </p:cNvSpPr>
          <p:nvPr>
            <p:ph type="title"/>
          </p:nvPr>
        </p:nvSpPr>
        <p:spPr>
          <a:xfrm>
            <a:off x="1291368" y="78141"/>
            <a:ext cx="6561263" cy="94116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2800" b="1" u="sng" dirty="0">
                <a:latin typeface="Times New Roman" panose="02020603050405020304" pitchFamily="18" charset="0"/>
                <a:cs typeface="Times New Roman" panose="02020603050405020304" pitchFamily="18" charset="0"/>
              </a:rPr>
              <a:t>USER INTERFACE</a:t>
            </a:r>
            <a:endParaRPr sz="2800" b="1" u="sng" dirty="0">
              <a:latin typeface="Times New Roman" panose="02020603050405020304" pitchFamily="18" charset="0"/>
              <a:cs typeface="Times New Roman" panose="02020603050405020304" pitchFamily="18" charset="0"/>
            </a:endParaRPr>
          </a:p>
        </p:txBody>
      </p:sp>
      <p:grpSp>
        <p:nvGrpSpPr>
          <p:cNvPr id="250" name="Google Shape;250;p7"/>
          <p:cNvGrpSpPr/>
          <p:nvPr/>
        </p:nvGrpSpPr>
        <p:grpSpPr>
          <a:xfrm>
            <a:off x="7412142" y="239423"/>
            <a:ext cx="1539689" cy="1262194"/>
            <a:chOff x="9323294" y="405241"/>
            <a:chExt cx="2052918" cy="1262194"/>
          </a:xfrm>
        </p:grpSpPr>
        <p:sp>
          <p:nvSpPr>
            <p:cNvPr id="251" name="Google Shape;251;p7"/>
            <p:cNvSpPr/>
            <p:nvPr/>
          </p:nvSpPr>
          <p:spPr>
            <a:xfrm>
              <a:off x="9323294" y="405241"/>
              <a:ext cx="2052918" cy="1262194"/>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252" name="Google Shape;252;p7"/>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pic>
        <p:nvPicPr>
          <p:cNvPr id="6" name="Content Placeholder 5">
            <a:extLst>
              <a:ext uri="{FF2B5EF4-FFF2-40B4-BE49-F238E27FC236}">
                <a16:creationId xmlns:a16="http://schemas.microsoft.com/office/drawing/2014/main" id="{1AEDCEA1-F4B8-1613-FB11-FB8AB59AB6C8}"/>
              </a:ext>
            </a:extLst>
          </p:cNvPr>
          <p:cNvPicPr>
            <a:picLocks noGrp="1" noChangeAspect="1"/>
          </p:cNvPicPr>
          <p:nvPr>
            <p:ph idx="1"/>
          </p:nvPr>
        </p:nvPicPr>
        <p:blipFill rotWithShape="1">
          <a:blip r:embed="rId4"/>
          <a:srcRect t="11206"/>
          <a:stretch/>
        </p:blipFill>
        <p:spPr>
          <a:xfrm>
            <a:off x="0" y="1459483"/>
            <a:ext cx="9143999" cy="4726714"/>
          </a:xfrm>
        </p:spPr>
      </p:pic>
    </p:spTree>
    <p:extLst>
      <p:ext uri="{BB962C8B-B14F-4D97-AF65-F5344CB8AC3E}">
        <p14:creationId xmlns:p14="http://schemas.microsoft.com/office/powerpoint/2010/main" val="2430962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432"/>
            <a:ext cx="8229600" cy="1143000"/>
          </a:xfrm>
        </p:spPr>
        <p:txBody>
          <a:bodyPr>
            <a:normAutofit/>
          </a:bodyPr>
          <a:lstStyle/>
          <a:p>
            <a:pPr algn="ctr"/>
            <a:r>
              <a:rPr lang="en-US" sz="2800" b="1" u="sng" dirty="0">
                <a:latin typeface="Times New Roman" panose="02020603050405020304" pitchFamily="18" charset="0"/>
                <a:cs typeface="Times New Roman" panose="02020603050405020304" pitchFamily="18" charset="0"/>
              </a:rPr>
              <a:t>TEST CASES</a:t>
            </a:r>
          </a:p>
        </p:txBody>
      </p:sp>
      <p:graphicFrame>
        <p:nvGraphicFramePr>
          <p:cNvPr id="5" name="Table 4"/>
          <p:cNvGraphicFramePr>
            <a:graphicFrameLocks noGrp="1"/>
          </p:cNvGraphicFramePr>
          <p:nvPr>
            <p:extLst>
              <p:ext uri="{D42A27DB-BD31-4B8C-83A1-F6EECF244321}">
                <p14:modId xmlns:p14="http://schemas.microsoft.com/office/powerpoint/2010/main" val="2399014059"/>
              </p:ext>
            </p:extLst>
          </p:nvPr>
        </p:nvGraphicFramePr>
        <p:xfrm>
          <a:off x="551743" y="1170656"/>
          <a:ext cx="7871384" cy="5603912"/>
        </p:xfrm>
        <a:graphic>
          <a:graphicData uri="http://schemas.openxmlformats.org/drawingml/2006/table">
            <a:tbl>
              <a:tblPr firstRow="1" firstCol="1" bandRow="1"/>
              <a:tblGrid>
                <a:gridCol w="1044434">
                  <a:extLst>
                    <a:ext uri="{9D8B030D-6E8A-4147-A177-3AD203B41FA5}">
                      <a16:colId xmlns:a16="http://schemas.microsoft.com/office/drawing/2014/main" val="20000"/>
                    </a:ext>
                  </a:extLst>
                </a:gridCol>
                <a:gridCol w="1173745">
                  <a:extLst>
                    <a:ext uri="{9D8B030D-6E8A-4147-A177-3AD203B41FA5}">
                      <a16:colId xmlns:a16="http://schemas.microsoft.com/office/drawing/2014/main" val="20001"/>
                    </a:ext>
                  </a:extLst>
                </a:gridCol>
                <a:gridCol w="1173745">
                  <a:extLst>
                    <a:ext uri="{9D8B030D-6E8A-4147-A177-3AD203B41FA5}">
                      <a16:colId xmlns:a16="http://schemas.microsoft.com/office/drawing/2014/main" val="20002"/>
                    </a:ext>
                  </a:extLst>
                </a:gridCol>
                <a:gridCol w="1293108">
                  <a:extLst>
                    <a:ext uri="{9D8B030D-6E8A-4147-A177-3AD203B41FA5}">
                      <a16:colId xmlns:a16="http://schemas.microsoft.com/office/drawing/2014/main" val="20003"/>
                    </a:ext>
                  </a:extLst>
                </a:gridCol>
                <a:gridCol w="1426398">
                  <a:extLst>
                    <a:ext uri="{9D8B030D-6E8A-4147-A177-3AD203B41FA5}">
                      <a16:colId xmlns:a16="http://schemas.microsoft.com/office/drawing/2014/main" val="20004"/>
                    </a:ext>
                  </a:extLst>
                </a:gridCol>
                <a:gridCol w="879977">
                  <a:extLst>
                    <a:ext uri="{9D8B030D-6E8A-4147-A177-3AD203B41FA5}">
                      <a16:colId xmlns:a16="http://schemas.microsoft.com/office/drawing/2014/main" val="20005"/>
                    </a:ext>
                  </a:extLst>
                </a:gridCol>
                <a:gridCol w="879977">
                  <a:extLst>
                    <a:ext uri="{9D8B030D-6E8A-4147-A177-3AD203B41FA5}">
                      <a16:colId xmlns:a16="http://schemas.microsoft.com/office/drawing/2014/main" val="20006"/>
                    </a:ext>
                  </a:extLst>
                </a:gridCol>
              </a:tblGrid>
              <a:tr h="506904">
                <a:tc>
                  <a:txBody>
                    <a:bodyPr/>
                    <a:lstStyle/>
                    <a:p>
                      <a:pPr marL="0" marR="0" algn="ctr">
                        <a:lnSpc>
                          <a:spcPct val="107000"/>
                        </a:lnSpc>
                        <a:spcBef>
                          <a:spcPts val="2400"/>
                        </a:spcBef>
                        <a:spcAft>
                          <a:spcPts val="2400"/>
                        </a:spcAft>
                      </a:pPr>
                      <a:r>
                        <a:rPr lang="en-US" sz="1050" b="1" dirty="0">
                          <a:effectLst/>
                          <a:latin typeface="Times New Roman" panose="02020603050405020304" pitchFamily="18" charset="0"/>
                          <a:ea typeface="Times New Roman" panose="02020603050405020304" pitchFamily="18" charset="0"/>
                          <a:cs typeface="Times New Roman" panose="02020603050405020304" pitchFamily="18" charset="0"/>
                        </a:rPr>
                        <a:t>Test Case 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b="1" dirty="0">
                          <a:effectLst/>
                          <a:latin typeface="Times New Roman" panose="02020603050405020304" pitchFamily="18" charset="0"/>
                          <a:ea typeface="Times New Roman" panose="02020603050405020304" pitchFamily="18" charset="0"/>
                          <a:cs typeface="Times New Roman" panose="02020603050405020304" pitchFamily="18" charset="0"/>
                        </a:rPr>
                        <a:t>Test Case Description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b="1" dirty="0">
                          <a:effectLst/>
                          <a:latin typeface="Times New Roman" panose="02020603050405020304" pitchFamily="18" charset="0"/>
                          <a:ea typeface="Times New Roman" panose="02020603050405020304" pitchFamily="18" charset="0"/>
                          <a:cs typeface="Times New Roman" panose="02020603050405020304" pitchFamily="18" charset="0"/>
                        </a:rPr>
                        <a:t>Test Steps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b="1" dirty="0">
                          <a:effectLst/>
                          <a:latin typeface="Times New Roman" panose="02020603050405020304" pitchFamily="18" charset="0"/>
                          <a:ea typeface="Times New Roman" panose="02020603050405020304" pitchFamily="18" charset="0"/>
                          <a:cs typeface="Times New Roman" panose="02020603050405020304" pitchFamily="18" charset="0"/>
                        </a:rPr>
                        <a:t>Input Test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b="1" dirty="0">
                          <a:effectLst/>
                          <a:latin typeface="Times New Roman" panose="02020603050405020304" pitchFamily="18" charset="0"/>
                          <a:ea typeface="Times New Roman" panose="02020603050405020304" pitchFamily="18" charset="0"/>
                          <a:cs typeface="Times New Roman" panose="02020603050405020304" pitchFamily="18" charset="0"/>
                        </a:rPr>
                        <a:t>Expected 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b="1" dirty="0">
                          <a:effectLst/>
                          <a:latin typeface="Times New Roman" panose="02020603050405020304" pitchFamily="18" charset="0"/>
                          <a:ea typeface="Times New Roman" panose="02020603050405020304" pitchFamily="18" charset="0"/>
                          <a:cs typeface="Times New Roman" panose="02020603050405020304" pitchFamily="18" charset="0"/>
                        </a:rPr>
                        <a:t>Actual 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b="1" dirty="0">
                          <a:effectLst/>
                          <a:latin typeface="Times New Roman" panose="02020603050405020304" pitchFamily="18" charset="0"/>
                          <a:ea typeface="Times New Roman" panose="02020603050405020304" pitchFamily="18" charset="0"/>
                          <a:cs typeface="Times New Roman" panose="02020603050405020304" pitchFamily="18" charset="0"/>
                        </a:rPr>
                        <a:t>Status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0"/>
                  </a:ext>
                </a:extLst>
              </a:tr>
              <a:tr h="842722">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TC01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Input Validation Test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1. Enter patient data with missing values.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Missing age, gender, or other required fields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Display appropriate error message for missing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Error message displayed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Passed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1"/>
                  </a:ext>
                </a:extLst>
              </a:tr>
              <a:tr h="674813">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TC02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Data Preprocessing Test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1. Preprocess the CKD dataset.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Raw CKD dataset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Dataset is cleaned and ready for feature selection.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Preprocessing completed successfully.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Passed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2"/>
                  </a:ext>
                </a:extLst>
              </a:tr>
              <a:tr h="842722">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TC03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Feature Selection Test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1. Perform feature selection.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Preprocessed CKD dataset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Select relevant features for CKD prediction.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Relevant features selected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Passed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3"/>
                  </a:ext>
                </a:extLst>
              </a:tr>
              <a:tr h="842722">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TC04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Training and Testing Dataset Split Test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1. Split the dataset into training and testing sets.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Preprocessed CKD dataset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Training set contains 70%, testing set 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Dataset split as per the specified ratio.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Passed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4"/>
                  </a:ext>
                </a:extLst>
              </a:tr>
              <a:tr h="790990">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TC05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Model Training Test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1. Train the selected ML classifier.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Training dataset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Model trained without errors.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Model trained successfully.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Passed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5"/>
                  </a:ext>
                </a:extLst>
              </a:tr>
              <a:tr h="1010631">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TC06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Prediction Test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1. Provide new patient data for prediction.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New patient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Model predicts CKD status (positive/negative).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Model prediction matches the 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Passed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T="91440" marB="9144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1933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pPr algn="ctr"/>
            <a:r>
              <a:rPr lang="en-US" sz="2800" b="1" u="sng" dirty="0">
                <a:latin typeface="Times New Roman" panose="02020603050405020304" pitchFamily="18" charset="0"/>
                <a:cs typeface="Times New Roman" panose="02020603050405020304" pitchFamily="18" charset="0"/>
              </a:rPr>
              <a:t>TEST CASES</a:t>
            </a:r>
          </a:p>
        </p:txBody>
      </p:sp>
      <p:graphicFrame>
        <p:nvGraphicFramePr>
          <p:cNvPr id="8" name="Table 7"/>
          <p:cNvGraphicFramePr>
            <a:graphicFrameLocks noGrp="1"/>
          </p:cNvGraphicFramePr>
          <p:nvPr>
            <p:extLst>
              <p:ext uri="{D42A27DB-BD31-4B8C-83A1-F6EECF244321}">
                <p14:modId xmlns:p14="http://schemas.microsoft.com/office/powerpoint/2010/main" val="1394236172"/>
              </p:ext>
            </p:extLst>
          </p:nvPr>
        </p:nvGraphicFramePr>
        <p:xfrm>
          <a:off x="251927" y="930897"/>
          <a:ext cx="8342720" cy="4996205"/>
        </p:xfrm>
        <a:graphic>
          <a:graphicData uri="http://schemas.openxmlformats.org/drawingml/2006/table">
            <a:tbl>
              <a:tblPr firstRow="1" firstCol="1" bandRow="1"/>
              <a:tblGrid>
                <a:gridCol w="995560">
                  <a:extLst>
                    <a:ext uri="{9D8B030D-6E8A-4147-A177-3AD203B41FA5}">
                      <a16:colId xmlns:a16="http://schemas.microsoft.com/office/drawing/2014/main" val="20000"/>
                    </a:ext>
                  </a:extLst>
                </a:gridCol>
                <a:gridCol w="1263183">
                  <a:extLst>
                    <a:ext uri="{9D8B030D-6E8A-4147-A177-3AD203B41FA5}">
                      <a16:colId xmlns:a16="http://schemas.microsoft.com/office/drawing/2014/main" val="20001"/>
                    </a:ext>
                  </a:extLst>
                </a:gridCol>
                <a:gridCol w="1263183">
                  <a:extLst>
                    <a:ext uri="{9D8B030D-6E8A-4147-A177-3AD203B41FA5}">
                      <a16:colId xmlns:a16="http://schemas.microsoft.com/office/drawing/2014/main" val="20002"/>
                    </a:ext>
                  </a:extLst>
                </a:gridCol>
                <a:gridCol w="1391643">
                  <a:extLst>
                    <a:ext uri="{9D8B030D-6E8A-4147-A177-3AD203B41FA5}">
                      <a16:colId xmlns:a16="http://schemas.microsoft.com/office/drawing/2014/main" val="20003"/>
                    </a:ext>
                  </a:extLst>
                </a:gridCol>
                <a:gridCol w="1535089">
                  <a:extLst>
                    <a:ext uri="{9D8B030D-6E8A-4147-A177-3AD203B41FA5}">
                      <a16:colId xmlns:a16="http://schemas.microsoft.com/office/drawing/2014/main" val="20004"/>
                    </a:ext>
                  </a:extLst>
                </a:gridCol>
                <a:gridCol w="947031">
                  <a:extLst>
                    <a:ext uri="{9D8B030D-6E8A-4147-A177-3AD203B41FA5}">
                      <a16:colId xmlns:a16="http://schemas.microsoft.com/office/drawing/2014/main" val="20005"/>
                    </a:ext>
                  </a:extLst>
                </a:gridCol>
                <a:gridCol w="947031">
                  <a:extLst>
                    <a:ext uri="{9D8B030D-6E8A-4147-A177-3AD203B41FA5}">
                      <a16:colId xmlns:a16="http://schemas.microsoft.com/office/drawing/2014/main" val="20006"/>
                    </a:ext>
                  </a:extLst>
                </a:gridCol>
              </a:tblGrid>
              <a:tr h="789776">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TC07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Evaluation Metrics Test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1. Calculate evaluation metrics for the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Predictions and actual CKD status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Display accuracy, precision, recall, F1-score, etc.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Metrics calculated correctly.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Passed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0"/>
                  </a:ext>
                </a:extLst>
              </a:tr>
              <a:tr h="789776">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TC08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User Interface Test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1. Interact with the user interface.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UI for data input and result display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User can input data, view predictions, and info.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UI is user-friendly and functional.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Passed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1"/>
                  </a:ext>
                </a:extLst>
              </a:tr>
              <a:tr h="1047708">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TC09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Performance Test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1. Measure response times for prediction requests.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Prediction request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Response time within acceptable limits.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Response time meets performance criteria.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Passed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2"/>
                  </a:ext>
                </a:extLst>
              </a:tr>
              <a:tr h="789776">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TC10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Security Test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1. Verify data security and privacy measures.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Data handling and storage procedures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Data is securely handled and protected.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Data security measures in place.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Passed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3"/>
                  </a:ext>
                </a:extLst>
              </a:tr>
              <a:tr h="789776">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TC11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Error Handling Test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1. Simulate unexpected errors in the 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Trigger unexpected errors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Informative error messages are displayed.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Error handling works as expected.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algn="ctr">
                        <a:lnSpc>
                          <a:spcPct val="107000"/>
                        </a:lnSpc>
                        <a:spcBef>
                          <a:spcPts val="2400"/>
                        </a:spcBef>
                        <a:spcAft>
                          <a:spcPts val="2400"/>
                        </a:spcAft>
                      </a:pPr>
                      <a:r>
                        <a:rPr lang="en-US" sz="1050">
                          <a:effectLst/>
                          <a:latin typeface="Times New Roman" panose="02020603050405020304" pitchFamily="18" charset="0"/>
                          <a:ea typeface="Times New Roman" panose="02020603050405020304" pitchFamily="18" charset="0"/>
                          <a:cs typeface="Times New Roman" panose="02020603050405020304" pitchFamily="18" charset="0"/>
                        </a:rPr>
                        <a:t>Passed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4"/>
                  </a:ext>
                </a:extLst>
              </a:tr>
              <a:tr h="789393">
                <a:tc>
                  <a:txBody>
                    <a:bodyPr/>
                    <a:lstStyle/>
                    <a:p>
                      <a:pPr marL="0" marR="0" algn="ctr">
                        <a:lnSpc>
                          <a:spcPct val="107000"/>
                        </a:lnSpc>
                        <a:spcBef>
                          <a:spcPts val="2400"/>
                        </a:spcBef>
                        <a:spcAft>
                          <a:spcPts val="2400"/>
                        </a:spcAft>
                      </a:pPr>
                      <a:r>
                        <a:rPr lang="en-US" sz="105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TC12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gn="ctr">
                        <a:lnSpc>
                          <a:spcPct val="107000"/>
                        </a:lnSpc>
                        <a:spcBef>
                          <a:spcPts val="2400"/>
                        </a:spcBef>
                        <a:spcAft>
                          <a:spcPts val="2400"/>
                        </a:spcAft>
                      </a:pPr>
                      <a:r>
                        <a:rPr lang="en-US" sz="105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Integration Test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gn="ctr">
                        <a:lnSpc>
                          <a:spcPct val="107000"/>
                        </a:lnSpc>
                        <a:spcBef>
                          <a:spcPts val="2400"/>
                        </a:spcBef>
                        <a:spcAft>
                          <a:spcPts val="2400"/>
                        </a:spcAft>
                      </a:pPr>
                      <a:r>
                        <a:rPr lang="en-US" sz="105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1. Test system integration with external systems.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gn="ctr">
                        <a:lnSpc>
                          <a:spcPct val="107000"/>
                        </a:lnSpc>
                        <a:spcBef>
                          <a:spcPts val="2400"/>
                        </a:spcBef>
                        <a:spcAft>
                          <a:spcPts val="2400"/>
                        </a:spcAft>
                      </a:pPr>
                      <a:r>
                        <a:rPr lang="en-US" sz="105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External systems or databases used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gn="ctr">
                        <a:lnSpc>
                          <a:spcPct val="107000"/>
                        </a:lnSpc>
                        <a:spcBef>
                          <a:spcPts val="2400"/>
                        </a:spcBef>
                        <a:spcAft>
                          <a:spcPts val="2400"/>
                        </a:spcAft>
                      </a:pPr>
                      <a:r>
                        <a:rPr lang="en-US" sz="105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Integration with external systems is seamless.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gn="ctr">
                        <a:lnSpc>
                          <a:spcPct val="107000"/>
                        </a:lnSpc>
                        <a:spcBef>
                          <a:spcPts val="2400"/>
                        </a:spcBef>
                        <a:spcAft>
                          <a:spcPts val="2400"/>
                        </a:spcAft>
                      </a:pPr>
                      <a:r>
                        <a:rPr lang="en-US" sz="105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Integration is successful.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gn="ctr">
                        <a:lnSpc>
                          <a:spcPct val="107000"/>
                        </a:lnSpc>
                        <a:spcBef>
                          <a:spcPts val="2400"/>
                        </a:spcBef>
                        <a:spcAft>
                          <a:spcPts val="2400"/>
                        </a:spcAft>
                      </a:pPr>
                      <a: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t>Passed</a:t>
                      </a:r>
                      <a:br>
                        <a:rPr lang="en-US" sz="105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D9D9E3"/>
                      </a:solidFill>
                      <a:prstDash val="solid"/>
                      <a:round/>
                      <a:headEnd type="none" w="med" len="med"/>
                      <a:tailEnd type="none" w="med" len="med"/>
                    </a:lnL>
                    <a:lnR>
                      <a:noFill/>
                    </a:lnR>
                    <a:lnT w="12700" cap="flat" cmpd="sng" algn="ctr">
                      <a:solidFill>
                        <a:srgbClr val="D9D9E3"/>
                      </a:solidFill>
                      <a:prstDash val="solid"/>
                      <a:round/>
                      <a:headEnd type="none" w="med" len="med"/>
                      <a:tailEnd type="none" w="med" len="med"/>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7231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B2B2-3117-8B5F-4A94-811967B417D6}"/>
              </a:ext>
            </a:extLst>
          </p:cNvPr>
          <p:cNvSpPr>
            <a:spLocks noGrp="1"/>
          </p:cNvSpPr>
          <p:nvPr>
            <p:ph type="title"/>
          </p:nvPr>
        </p:nvSpPr>
        <p:spPr/>
        <p:txBody>
          <a:bodyPr>
            <a:normAutofit/>
          </a:bodyPr>
          <a:lstStyle/>
          <a:p>
            <a:pPr algn="ctr"/>
            <a:r>
              <a:rPr lang="en-US" sz="2800" b="1" u="sng" dirty="0">
                <a:latin typeface="Times New Roman" panose="02020603050405020304" pitchFamily="18" charset="0"/>
                <a:cs typeface="Times New Roman" panose="02020603050405020304" pitchFamily="18" charset="0"/>
              </a:rPr>
              <a:t>REFERENCES</a:t>
            </a:r>
            <a:endParaRPr lang="en-IN" sz="2800" b="1"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1045266-6D71-5EC5-1FA3-EE74A3EB6AE4}"/>
              </a:ext>
            </a:extLst>
          </p:cNvPr>
          <p:cNvSpPr>
            <a:spLocks noGrp="1"/>
          </p:cNvSpPr>
          <p:nvPr>
            <p:ph idx="1"/>
          </p:nvPr>
        </p:nvSpPr>
        <p:spPr/>
        <p:txBody>
          <a:bodyPr>
            <a:normAutofit/>
          </a:bodyPr>
          <a:lstStyle/>
          <a:p>
            <a:pPr algn="just"/>
            <a:r>
              <a:rPr lang="en-IN" sz="2400" dirty="0"/>
              <a:t>Your Kidneys &amp; How They Work</a:t>
            </a:r>
          </a:p>
          <a:p>
            <a:pPr marL="114300" indent="0" algn="just">
              <a:buNone/>
            </a:pPr>
            <a:r>
              <a:rPr lang="en-IN" sz="2400" dirty="0">
                <a:solidFill>
                  <a:srgbClr val="002060"/>
                </a:solidFill>
                <a:hlinkClick r:id="rId2">
                  <a:extLst>
                    <a:ext uri="{A12FA001-AC4F-418D-AE19-62706E023703}">
                      <ahyp:hlinkClr xmlns:ahyp="http://schemas.microsoft.com/office/drawing/2018/hyperlinkcolor" val="tx"/>
                    </a:ext>
                  </a:extLst>
                </a:hlinkClick>
              </a:rPr>
              <a:t>https://www.niddk.nih.gov/health-information/kidney-disease/kidneys-how-they-work</a:t>
            </a:r>
            <a:endParaRPr lang="en-IN" sz="2400" dirty="0">
              <a:solidFill>
                <a:srgbClr val="002060"/>
              </a:solidFill>
            </a:endParaRPr>
          </a:p>
          <a:p>
            <a:pPr algn="just"/>
            <a:endParaRPr lang="en-IN" sz="2400" dirty="0"/>
          </a:p>
          <a:p>
            <a:pPr algn="just"/>
            <a:r>
              <a:rPr lang="en-IN" sz="2400" dirty="0"/>
              <a:t>Kidney Diseases</a:t>
            </a:r>
          </a:p>
          <a:p>
            <a:pPr marL="114300" indent="0" algn="just">
              <a:buNone/>
            </a:pPr>
            <a:r>
              <a:rPr lang="en-IN" sz="2400" u="sng" dirty="0">
                <a:solidFill>
                  <a:srgbClr val="002060"/>
                </a:solidFill>
              </a:rPr>
              <a:t>https://www.kidney.org/news/newsroom/factsheets/KidneyDiseasBasics</a:t>
            </a:r>
          </a:p>
        </p:txBody>
      </p:sp>
      <p:grpSp>
        <p:nvGrpSpPr>
          <p:cNvPr id="4" name="Google Shape;250;p7">
            <a:extLst>
              <a:ext uri="{FF2B5EF4-FFF2-40B4-BE49-F238E27FC236}">
                <a16:creationId xmlns:a16="http://schemas.microsoft.com/office/drawing/2014/main" id="{D2365F73-3040-B1C5-98FE-A3E6B1D55599}"/>
              </a:ext>
            </a:extLst>
          </p:cNvPr>
          <p:cNvGrpSpPr/>
          <p:nvPr/>
        </p:nvGrpSpPr>
        <p:grpSpPr>
          <a:xfrm>
            <a:off x="7197538" y="236339"/>
            <a:ext cx="1539689" cy="1262194"/>
            <a:chOff x="9323294" y="405241"/>
            <a:chExt cx="2052918" cy="1262194"/>
          </a:xfrm>
        </p:grpSpPr>
        <p:sp>
          <p:nvSpPr>
            <p:cNvPr id="5" name="Google Shape;251;p7">
              <a:extLst>
                <a:ext uri="{FF2B5EF4-FFF2-40B4-BE49-F238E27FC236}">
                  <a16:creationId xmlns:a16="http://schemas.microsoft.com/office/drawing/2014/main" id="{713E222F-902B-35AE-B220-BF8AB0113C3C}"/>
                </a:ext>
              </a:extLst>
            </p:cNvPr>
            <p:cNvSpPr/>
            <p:nvPr/>
          </p:nvSpPr>
          <p:spPr>
            <a:xfrm>
              <a:off x="9323294" y="405241"/>
              <a:ext cx="2052918" cy="1262194"/>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6" name="Google Shape;252;p7">
              <a:extLst>
                <a:ext uri="{FF2B5EF4-FFF2-40B4-BE49-F238E27FC236}">
                  <a16:creationId xmlns:a16="http://schemas.microsoft.com/office/drawing/2014/main" id="{74CF3A65-BE0E-09FA-2539-4DC6F11E6A25}"/>
                </a:ext>
              </a:extLst>
            </p:cNvPr>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spTree>
    <p:extLst>
      <p:ext uri="{BB962C8B-B14F-4D97-AF65-F5344CB8AC3E}">
        <p14:creationId xmlns:p14="http://schemas.microsoft.com/office/powerpoint/2010/main" val="372399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2800" b="1" u="sng" dirty="0">
                <a:latin typeface="Times New Roman"/>
                <a:ea typeface="Times New Roman"/>
                <a:cs typeface="Times New Roman"/>
                <a:sym typeface="Times New Roman"/>
              </a:rPr>
              <a:t>CONCLUSION</a:t>
            </a:r>
            <a:endParaRPr sz="2800" dirty="0"/>
          </a:p>
        </p:txBody>
      </p:sp>
      <p:sp>
        <p:nvSpPr>
          <p:cNvPr id="249" name="Google Shape;249;p7"/>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sz="2000" dirty="0">
                <a:latin typeface="Times New Roman" panose="02020603050405020304" pitchFamily="18" charset="0"/>
                <a:ea typeface="Times New Roman"/>
                <a:cs typeface="Times New Roman" panose="02020603050405020304" pitchFamily="18" charset="0"/>
                <a:sym typeface="Times New Roman"/>
              </a:rPr>
              <a:t>We conclude that , with the help of our CKD prediction using machine learning we can reduce the manpower.</a:t>
            </a:r>
          </a:p>
          <a:p>
            <a:pPr marL="342900" lvl="0" indent="-342900" algn="l" rtl="0">
              <a:spcBef>
                <a:spcPts val="0"/>
              </a:spcBef>
              <a:spcAft>
                <a:spcPts val="0"/>
              </a:spcAft>
              <a:buClr>
                <a:schemeClr val="dk1"/>
              </a:buClr>
              <a:buSzPts val="2800"/>
              <a:buChar char="•"/>
            </a:pPr>
            <a:endParaRPr sz="2000" dirty="0">
              <a:latin typeface="Times New Roman" panose="02020603050405020304" pitchFamily="18" charset="0"/>
              <a:cs typeface="Times New Roman" panose="02020603050405020304" pitchFamily="18" charset="0"/>
            </a:endParaRPr>
          </a:p>
          <a:p>
            <a:pPr marL="342900" lvl="0" indent="-342900" algn="l" rtl="0">
              <a:spcBef>
                <a:spcPts val="560"/>
              </a:spcBef>
              <a:spcAft>
                <a:spcPts val="0"/>
              </a:spcAft>
              <a:buClr>
                <a:schemeClr val="dk1"/>
              </a:buClr>
              <a:buSzPts val="2800"/>
              <a:buChar char="•"/>
            </a:pPr>
            <a:r>
              <a:rPr lang="en-US" sz="2000" dirty="0">
                <a:latin typeface="Times New Roman" panose="02020603050405020304" pitchFamily="18" charset="0"/>
                <a:ea typeface="Times New Roman"/>
                <a:cs typeface="Times New Roman" panose="02020603050405020304" pitchFamily="18" charset="0"/>
                <a:sym typeface="Times New Roman"/>
              </a:rPr>
              <a:t>This model gives fast </a:t>
            </a:r>
            <a:r>
              <a:rPr lang="en-US" sz="2000" dirty="0" err="1">
                <a:latin typeface="Times New Roman" panose="02020603050405020304" pitchFamily="18" charset="0"/>
                <a:ea typeface="Times New Roman"/>
                <a:cs typeface="Times New Roman" panose="02020603050405020304" pitchFamily="18" charset="0"/>
                <a:sym typeface="Times New Roman"/>
              </a:rPr>
              <a:t>access,high</a:t>
            </a:r>
            <a:r>
              <a:rPr lang="en-US" sz="2000" dirty="0">
                <a:latin typeface="Times New Roman" panose="02020603050405020304" pitchFamily="18" charset="0"/>
                <a:ea typeface="Times New Roman"/>
                <a:cs typeface="Times New Roman" panose="02020603050405020304" pitchFamily="18" charset="0"/>
                <a:sym typeface="Times New Roman"/>
              </a:rPr>
              <a:t> flexibility and efficiency.</a:t>
            </a:r>
          </a:p>
          <a:p>
            <a:pPr marL="342900" lvl="0" indent="-342900" algn="l" rtl="0">
              <a:spcBef>
                <a:spcPts val="560"/>
              </a:spcBef>
              <a:spcAft>
                <a:spcPts val="0"/>
              </a:spcAft>
              <a:buClr>
                <a:schemeClr val="dk1"/>
              </a:buClr>
              <a:buSzPts val="2800"/>
              <a:buChar char="•"/>
            </a:pPr>
            <a:endParaRPr sz="2000" dirty="0">
              <a:latin typeface="Times New Roman" panose="02020603050405020304" pitchFamily="18" charset="0"/>
              <a:cs typeface="Times New Roman" panose="02020603050405020304" pitchFamily="18" charset="0"/>
            </a:endParaRPr>
          </a:p>
          <a:p>
            <a:pPr marL="342900" lvl="0" indent="-342900" algn="l" rtl="0">
              <a:spcBef>
                <a:spcPts val="560"/>
              </a:spcBef>
              <a:spcAft>
                <a:spcPts val="0"/>
              </a:spcAft>
              <a:buClr>
                <a:schemeClr val="dk1"/>
              </a:buClr>
              <a:buSzPts val="2800"/>
              <a:buChar char="•"/>
            </a:pPr>
            <a:r>
              <a:rPr lang="en-US" sz="2000" dirty="0">
                <a:latin typeface="Times New Roman" panose="02020603050405020304" pitchFamily="18" charset="0"/>
                <a:ea typeface="Times New Roman"/>
                <a:cs typeface="Times New Roman" panose="02020603050405020304" pitchFamily="18" charset="0"/>
                <a:sym typeface="Times New Roman"/>
              </a:rPr>
              <a:t>This model is a new age upgrade for avoiding the major CKD health issue.</a:t>
            </a:r>
            <a:endParaRPr sz="2000" dirty="0">
              <a:latin typeface="Times New Roman" panose="02020603050405020304" pitchFamily="18" charset="0"/>
              <a:ea typeface="Times New Roman"/>
              <a:cs typeface="Times New Roman" panose="02020603050405020304" pitchFamily="18" charset="0"/>
              <a:sym typeface="Times New Roman"/>
            </a:endParaRPr>
          </a:p>
          <a:p>
            <a:pPr marL="342900" lvl="0" indent="-139700" algn="l" rtl="0">
              <a:spcBef>
                <a:spcPts val="640"/>
              </a:spcBef>
              <a:spcAft>
                <a:spcPts val="0"/>
              </a:spcAft>
              <a:buClr>
                <a:schemeClr val="dk1"/>
              </a:buClr>
              <a:buSzPts val="3200"/>
              <a:buNone/>
            </a:pPr>
            <a:endParaRPr sz="2000" dirty="0">
              <a:latin typeface="Times New Roman"/>
              <a:ea typeface="Times New Roman"/>
              <a:cs typeface="Times New Roman"/>
              <a:sym typeface="Times New Roman"/>
            </a:endParaRPr>
          </a:p>
          <a:p>
            <a:pPr marL="342900" lvl="0" indent="-139700" algn="l" rtl="0">
              <a:spcBef>
                <a:spcPts val="640"/>
              </a:spcBef>
              <a:spcAft>
                <a:spcPts val="0"/>
              </a:spcAft>
              <a:buClr>
                <a:schemeClr val="dk1"/>
              </a:buClr>
              <a:buSzPts val="3200"/>
              <a:buNone/>
            </a:pPr>
            <a:endParaRPr sz="2000" dirty="0">
              <a:latin typeface="Times New Roman"/>
              <a:ea typeface="Times New Roman"/>
              <a:cs typeface="Times New Roman"/>
              <a:sym typeface="Times New Roman"/>
            </a:endParaRPr>
          </a:p>
        </p:txBody>
      </p:sp>
      <p:grpSp>
        <p:nvGrpSpPr>
          <p:cNvPr id="250" name="Google Shape;250;p7"/>
          <p:cNvGrpSpPr/>
          <p:nvPr/>
        </p:nvGrpSpPr>
        <p:grpSpPr>
          <a:xfrm>
            <a:off x="7197538" y="236339"/>
            <a:ext cx="1539689" cy="1262194"/>
            <a:chOff x="9323294" y="405241"/>
            <a:chExt cx="2052918" cy="1262194"/>
          </a:xfrm>
        </p:grpSpPr>
        <p:sp>
          <p:nvSpPr>
            <p:cNvPr id="251" name="Google Shape;251;p7"/>
            <p:cNvSpPr/>
            <p:nvPr/>
          </p:nvSpPr>
          <p:spPr>
            <a:xfrm>
              <a:off x="9323294" y="405241"/>
              <a:ext cx="2052918" cy="1262194"/>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252" name="Google Shape;252;p7"/>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spTree>
    <p:extLst>
      <p:ext uri="{BB962C8B-B14F-4D97-AF65-F5344CB8AC3E}">
        <p14:creationId xmlns:p14="http://schemas.microsoft.com/office/powerpoint/2010/main" val="3421552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8"/>
          <p:cNvSpPr txBox="1">
            <a:spLocks noGrp="1"/>
          </p:cNvSpPr>
          <p:nvPr>
            <p:ph type="title"/>
          </p:nvPr>
        </p:nvSpPr>
        <p:spPr>
          <a:xfrm>
            <a:off x="1611984" y="1611983"/>
            <a:ext cx="6200480" cy="37235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9600"/>
              <a:buFont typeface="Times New Roman"/>
              <a:buNone/>
            </a:pPr>
            <a:r>
              <a:rPr lang="en-US" sz="9600" b="1" i="1">
                <a:latin typeface="Times New Roman"/>
                <a:ea typeface="Times New Roman"/>
                <a:cs typeface="Times New Roman"/>
                <a:sym typeface="Times New Roman"/>
              </a:rPr>
              <a:t>THANK YOU</a:t>
            </a:r>
            <a:endParaRPr/>
          </a:p>
        </p:txBody>
      </p:sp>
      <p:grpSp>
        <p:nvGrpSpPr>
          <p:cNvPr id="258" name="Google Shape;258;p8"/>
          <p:cNvGrpSpPr/>
          <p:nvPr/>
        </p:nvGrpSpPr>
        <p:grpSpPr>
          <a:xfrm>
            <a:off x="7197538" y="234912"/>
            <a:ext cx="1539689" cy="1262194"/>
            <a:chOff x="9323294" y="405241"/>
            <a:chExt cx="2052918" cy="1262194"/>
          </a:xfrm>
        </p:grpSpPr>
        <p:sp>
          <p:nvSpPr>
            <p:cNvPr id="259" name="Google Shape;259;p8"/>
            <p:cNvSpPr/>
            <p:nvPr/>
          </p:nvSpPr>
          <p:spPr>
            <a:xfrm>
              <a:off x="9323294" y="405241"/>
              <a:ext cx="2052918" cy="1262194"/>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0" name="Google Shape;260;p8"/>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3"/>
          <p:cNvGrpSpPr/>
          <p:nvPr/>
        </p:nvGrpSpPr>
        <p:grpSpPr>
          <a:xfrm>
            <a:off x="7197538" y="234912"/>
            <a:ext cx="1539689" cy="1262194"/>
            <a:chOff x="9323294" y="405241"/>
            <a:chExt cx="2052918" cy="1262194"/>
          </a:xfrm>
        </p:grpSpPr>
        <p:sp>
          <p:nvSpPr>
            <p:cNvPr id="108" name="Google Shape;108;p3"/>
            <p:cNvSpPr/>
            <p:nvPr/>
          </p:nvSpPr>
          <p:spPr>
            <a:xfrm>
              <a:off x="9323294" y="405241"/>
              <a:ext cx="2052918" cy="1262194"/>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109" name="Google Shape;109;p3"/>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sp>
        <p:nvSpPr>
          <p:cNvPr id="110" name="Google Shape;110;p3"/>
          <p:cNvSpPr txBox="1">
            <a:spLocks noGrp="1"/>
          </p:cNvSpPr>
          <p:nvPr>
            <p:ph type="title"/>
          </p:nvPr>
        </p:nvSpPr>
        <p:spPr>
          <a:xfrm>
            <a:off x="419100" y="102937"/>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2800" b="1" u="sng" dirty="0">
                <a:latin typeface="Times New Roman"/>
                <a:ea typeface="Times New Roman"/>
                <a:cs typeface="Times New Roman"/>
                <a:sym typeface="Times New Roman"/>
              </a:rPr>
              <a:t>PROBLEM STATEMENT</a:t>
            </a:r>
            <a:endParaRPr sz="2800" b="1" u="sng" dirty="0">
              <a:latin typeface="Times New Roman"/>
              <a:ea typeface="Times New Roman"/>
              <a:cs typeface="Times New Roman"/>
              <a:sym typeface="Times New Roman"/>
            </a:endParaRPr>
          </a:p>
        </p:txBody>
      </p:sp>
      <p:sp>
        <p:nvSpPr>
          <p:cNvPr id="111" name="Google Shape;111;p3"/>
          <p:cNvSpPr txBox="1">
            <a:spLocks noGrp="1"/>
          </p:cNvSpPr>
          <p:nvPr>
            <p:ph idx="1"/>
          </p:nvPr>
        </p:nvSpPr>
        <p:spPr>
          <a:xfrm>
            <a:off x="457200" y="2091612"/>
            <a:ext cx="8153400" cy="44196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Char char="•"/>
            </a:pPr>
            <a:r>
              <a:rPr lang="en-US" sz="2000" dirty="0">
                <a:latin typeface="Times New Roman" panose="02020603050405020304" pitchFamily="18" charset="0"/>
                <a:ea typeface="Times New Roman"/>
                <a:cs typeface="Times New Roman" panose="02020603050405020304" pitchFamily="18" charset="0"/>
                <a:sym typeface="Times New Roman"/>
              </a:rPr>
              <a:t>Chronic kidney disease includes conditions that damage your kidneys </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ea typeface="Times New Roman"/>
                <a:cs typeface="Times New Roman" panose="02020603050405020304" pitchFamily="18" charset="0"/>
                <a:sym typeface="Times New Roman"/>
              </a:rPr>
              <a:t>The existing traditional way how doctors find this problem is by examining the various tests performed on the human kidney.</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ea typeface="Times New Roman"/>
                <a:cs typeface="Times New Roman" panose="02020603050405020304" pitchFamily="18" charset="0"/>
                <a:sym typeface="Times New Roman"/>
              </a:rPr>
              <a:t>Though it is very much accurate, this process is time consuming.</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ea typeface="Times New Roman"/>
                <a:cs typeface="Times New Roman" panose="02020603050405020304" pitchFamily="18" charset="0"/>
                <a:sym typeface="Times New Roman"/>
              </a:rPr>
              <a:t>A very easily handled method needs </a:t>
            </a:r>
            <a:endParaRPr sz="2000" dirty="0">
              <a:latin typeface="Times New Roman" panose="02020603050405020304" pitchFamily="18" charset="0"/>
              <a:ea typeface="Times New Roman"/>
              <a:cs typeface="Times New Roman" panose="02020603050405020304" pitchFamily="18" charset="0"/>
              <a:sym typeface="Times New Roman"/>
            </a:endParaRPr>
          </a:p>
          <a:p>
            <a:pPr marL="342900" lvl="0" indent="-342900" algn="just" rtl="0">
              <a:spcBef>
                <a:spcPts val="480"/>
              </a:spcBef>
              <a:spcAft>
                <a:spcPts val="0"/>
              </a:spcAft>
              <a:buClr>
                <a:schemeClr val="dk1"/>
              </a:buClr>
              <a:buSzPts val="2400"/>
              <a:buNone/>
            </a:pPr>
            <a:r>
              <a:rPr lang="en-US" sz="2000" dirty="0">
                <a:latin typeface="Times New Roman" panose="02020603050405020304" pitchFamily="18" charset="0"/>
                <a:ea typeface="Times New Roman"/>
                <a:cs typeface="Times New Roman" panose="02020603050405020304" pitchFamily="18" charset="0"/>
                <a:sym typeface="Times New Roman"/>
              </a:rPr>
              <a:t>    to be used to predict this kidney </a:t>
            </a:r>
            <a:endParaRPr sz="2000" dirty="0">
              <a:latin typeface="Times New Roman" panose="02020603050405020304" pitchFamily="18" charset="0"/>
              <a:ea typeface="Times New Roman"/>
              <a:cs typeface="Times New Roman" panose="02020603050405020304" pitchFamily="18" charset="0"/>
              <a:sym typeface="Times New Roman"/>
            </a:endParaRPr>
          </a:p>
          <a:p>
            <a:pPr marL="342900" lvl="0" indent="-342900" algn="just" rtl="0">
              <a:spcBef>
                <a:spcPts val="480"/>
              </a:spcBef>
              <a:spcAft>
                <a:spcPts val="0"/>
              </a:spcAft>
              <a:buClr>
                <a:schemeClr val="dk1"/>
              </a:buClr>
              <a:buSzPts val="2400"/>
              <a:buNone/>
            </a:pPr>
            <a:r>
              <a:rPr lang="en-US" sz="2000" dirty="0">
                <a:latin typeface="Times New Roman" panose="02020603050405020304" pitchFamily="18" charset="0"/>
                <a:ea typeface="Times New Roman"/>
                <a:cs typeface="Times New Roman" panose="02020603050405020304" pitchFamily="18" charset="0"/>
                <a:sym typeface="Times New Roman"/>
              </a:rPr>
              <a:t>    failure symptoms more accurately.</a:t>
            </a:r>
            <a:endParaRPr sz="2000" dirty="0">
              <a:latin typeface="Times New Roman" panose="02020603050405020304" pitchFamily="18" charset="0"/>
              <a:ea typeface="Times New Roman"/>
              <a:cs typeface="Times New Roman" panose="02020603050405020304" pitchFamily="18" charset="0"/>
              <a:sym typeface="Times New Roman"/>
            </a:endParaRPr>
          </a:p>
        </p:txBody>
      </p:sp>
      <p:pic>
        <p:nvPicPr>
          <p:cNvPr id="112" name="Google Shape;112;p3" descr="What Are The 5 Stages Of Chronic Kidney Disease?"/>
          <p:cNvPicPr preferRelativeResize="0"/>
          <p:nvPr/>
        </p:nvPicPr>
        <p:blipFill rotWithShape="1">
          <a:blip r:embed="rId4">
            <a:alphaModFix/>
          </a:blip>
          <a:srcRect/>
          <a:stretch/>
        </p:blipFill>
        <p:spPr>
          <a:xfrm>
            <a:off x="5141167" y="3567403"/>
            <a:ext cx="2895600" cy="18050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628650" y="0"/>
            <a:ext cx="7886700" cy="13255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US" sz="2800" b="1" u="sng" dirty="0">
                <a:latin typeface="Times New Roman"/>
                <a:ea typeface="Times New Roman"/>
                <a:cs typeface="Times New Roman"/>
                <a:sym typeface="Times New Roman"/>
              </a:rPr>
              <a:t>EXISTING SYSTEM</a:t>
            </a:r>
            <a:endParaRPr sz="2800" b="1" u="sng" dirty="0">
              <a:latin typeface="Times New Roman"/>
              <a:ea typeface="Times New Roman"/>
              <a:cs typeface="Times New Roman"/>
              <a:sym typeface="Times New Roman"/>
            </a:endParaRPr>
          </a:p>
        </p:txBody>
      </p:sp>
      <p:sp>
        <p:nvSpPr>
          <p:cNvPr id="118" name="Google Shape;118;p4"/>
          <p:cNvSpPr txBox="1">
            <a:spLocks noGrp="1"/>
          </p:cNvSpPr>
          <p:nvPr>
            <p:ph idx="1"/>
          </p:nvPr>
        </p:nvSpPr>
        <p:spPr>
          <a:xfrm>
            <a:off x="533400" y="1447800"/>
            <a:ext cx="7289866" cy="4351338"/>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None/>
            </a:pP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cs typeface="Times New Roman" panose="02020603050405020304" pitchFamily="18" charset="0"/>
              </a:rPr>
              <a:t>The main test for identifying a kidney disease is blood test- eGFR, Serum creatine </a:t>
            </a:r>
            <a:r>
              <a:rPr lang="en-US" sz="2000" dirty="0" err="1">
                <a:latin typeface="Times New Roman" panose="02020603050405020304" pitchFamily="18" charset="0"/>
                <a:cs typeface="Times New Roman" panose="02020603050405020304" pitchFamily="18" charset="0"/>
              </a:rPr>
              <a:t>test,Blood</a:t>
            </a:r>
            <a:r>
              <a:rPr lang="en-US" sz="2000" dirty="0">
                <a:latin typeface="Times New Roman" panose="02020603050405020304" pitchFamily="18" charset="0"/>
                <a:cs typeface="Times New Roman" panose="02020603050405020304" pitchFamily="18" charset="0"/>
              </a:rPr>
              <a:t> urea nitrogen test.</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cs typeface="Times New Roman" panose="02020603050405020304" pitchFamily="18" charset="0"/>
              </a:rPr>
              <a:t>Along with them Urine </a:t>
            </a:r>
            <a:r>
              <a:rPr lang="en-US" sz="2000" dirty="0" err="1">
                <a:latin typeface="Times New Roman" panose="02020603050405020304" pitchFamily="18" charset="0"/>
                <a:cs typeface="Times New Roman" panose="02020603050405020304" pitchFamily="18" charset="0"/>
              </a:rPr>
              <a:t>test,Kidney</a:t>
            </a:r>
            <a:r>
              <a:rPr lang="en-US" sz="2000" dirty="0">
                <a:latin typeface="Times New Roman" panose="02020603050405020304" pitchFamily="18" charset="0"/>
                <a:cs typeface="Times New Roman" panose="02020603050405020304" pitchFamily="18" charset="0"/>
              </a:rPr>
              <a:t> ultrasound and kidney biopsy are also needed.</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cs typeface="Times New Roman" panose="02020603050405020304" pitchFamily="18" charset="0"/>
              </a:rPr>
              <a:t>But these tests are time consuming and are high cost.</a:t>
            </a:r>
            <a:endParaRPr sz="2000" dirty="0">
              <a:latin typeface="Times New Roman" panose="02020603050405020304" pitchFamily="18" charset="0"/>
              <a:cs typeface="Times New Roman" panose="02020603050405020304" pitchFamily="18" charset="0"/>
            </a:endParaRPr>
          </a:p>
          <a:p>
            <a:pPr marL="342900" lvl="0" indent="-190500" algn="just" rtl="0">
              <a:spcBef>
                <a:spcPts val="480"/>
              </a:spcBef>
              <a:spcAft>
                <a:spcPts val="0"/>
              </a:spcAft>
              <a:buClr>
                <a:schemeClr val="dk1"/>
              </a:buClr>
              <a:buSzPts val="2400"/>
              <a:buNone/>
            </a:pPr>
            <a:endParaRPr sz="2000" dirty="0">
              <a:latin typeface="Times New Roman" panose="02020603050405020304" pitchFamily="18" charset="0"/>
              <a:cs typeface="Times New Roman" panose="02020603050405020304" pitchFamily="18" charset="0"/>
            </a:endParaRPr>
          </a:p>
        </p:txBody>
      </p:sp>
      <p:grpSp>
        <p:nvGrpSpPr>
          <p:cNvPr id="119" name="Google Shape;119;p4"/>
          <p:cNvGrpSpPr/>
          <p:nvPr/>
        </p:nvGrpSpPr>
        <p:grpSpPr>
          <a:xfrm>
            <a:off x="7239000" y="304800"/>
            <a:ext cx="1539689" cy="1262194"/>
            <a:chOff x="9323294" y="405241"/>
            <a:chExt cx="2052918" cy="1262194"/>
          </a:xfrm>
        </p:grpSpPr>
        <p:sp>
          <p:nvSpPr>
            <p:cNvPr id="120" name="Google Shape;120;p4"/>
            <p:cNvSpPr/>
            <p:nvPr/>
          </p:nvSpPr>
          <p:spPr>
            <a:xfrm>
              <a:off x="9323294" y="405241"/>
              <a:ext cx="2052918" cy="1262194"/>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121" name="Google Shape;121;p4"/>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pic>
        <p:nvPicPr>
          <p:cNvPr id="122" name="Google Shape;122;p4" descr="Kidney Function Tests: Know The Types, How It Is Done And What To Expect"/>
          <p:cNvPicPr preferRelativeResize="0"/>
          <p:nvPr/>
        </p:nvPicPr>
        <p:blipFill rotWithShape="1">
          <a:blip r:embed="rId4">
            <a:alphaModFix/>
          </a:blip>
          <a:srcRect/>
          <a:stretch/>
        </p:blipFill>
        <p:spPr>
          <a:xfrm>
            <a:off x="2327988" y="3797196"/>
            <a:ext cx="4114800" cy="2179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406773"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2800" b="1" u="sng" dirty="0">
                <a:latin typeface="Times New Roman"/>
                <a:ea typeface="Times New Roman"/>
                <a:cs typeface="Times New Roman"/>
                <a:sym typeface="Times New Roman"/>
              </a:rPr>
              <a:t>PROPOSED SYSYTEM</a:t>
            </a:r>
            <a:endParaRPr sz="2800" b="1" u="sng" dirty="0">
              <a:latin typeface="Times New Roman"/>
              <a:ea typeface="Times New Roman"/>
              <a:cs typeface="Times New Roman"/>
              <a:sym typeface="Times New Roman"/>
            </a:endParaRPr>
          </a:p>
        </p:txBody>
      </p:sp>
      <p:sp>
        <p:nvSpPr>
          <p:cNvPr id="128" name="Google Shape;128;p5"/>
          <p:cNvSpPr txBox="1">
            <a:spLocks noGrp="1"/>
          </p:cNvSpPr>
          <p:nvPr>
            <p:ph idx="1"/>
          </p:nvPr>
        </p:nvSpPr>
        <p:spPr>
          <a:xfrm>
            <a:off x="608479" y="1497106"/>
            <a:ext cx="7087721" cy="4488914"/>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2400"/>
              <a:buNone/>
            </a:pPr>
            <a:endParaRPr sz="2000" dirty="0">
              <a:latin typeface="Times New Roman" panose="02020603050405020304" pitchFamily="18" charset="0"/>
              <a:ea typeface="Times New Roman"/>
              <a:cs typeface="Times New Roman" panose="02020603050405020304" pitchFamily="18" charset="0"/>
              <a:sym typeface="Times New Roman"/>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ea typeface="Times New Roman"/>
                <a:cs typeface="Times New Roman" panose="02020603050405020304" pitchFamily="18" charset="0"/>
                <a:sym typeface="Times New Roman"/>
              </a:rPr>
              <a:t>Predicting CKD using machine learning concept. </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cs typeface="Times New Roman" panose="02020603050405020304" pitchFamily="18" charset="0"/>
              </a:rPr>
              <a:t>Application of machine learning methods to predict CKD has been explored based on multiple data sets.</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ea typeface="Times New Roman"/>
                <a:cs typeface="Times New Roman" panose="02020603050405020304" pitchFamily="18" charset="0"/>
                <a:sym typeface="Times New Roman"/>
              </a:rPr>
              <a:t>The difference in between the traditional tests and this method is that it gives us a more accurate report. </a:t>
            </a:r>
            <a:endParaRPr sz="2000" dirty="0">
              <a:latin typeface="Times New Roman" panose="02020603050405020304" pitchFamily="18" charset="0"/>
              <a:ea typeface="Times New Roman"/>
              <a:cs typeface="Times New Roman" panose="02020603050405020304" pitchFamily="18" charset="0"/>
              <a:sym typeface="Times New Roman"/>
            </a:endParaRPr>
          </a:p>
          <a:p>
            <a:pPr marL="342900" lvl="0" indent="-342900" algn="just" rtl="0">
              <a:spcBef>
                <a:spcPts val="480"/>
              </a:spcBef>
              <a:spcAft>
                <a:spcPts val="0"/>
              </a:spcAft>
              <a:buClr>
                <a:schemeClr val="dk1"/>
              </a:buClr>
              <a:buSzPts val="2400"/>
              <a:buChar char="•"/>
            </a:pPr>
            <a:r>
              <a:rPr lang="en-US" sz="2000" dirty="0">
                <a:latin typeface="Times New Roman" panose="02020603050405020304" pitchFamily="18" charset="0"/>
                <a:ea typeface="Times New Roman"/>
                <a:cs typeface="Times New Roman" panose="02020603050405020304" pitchFamily="18" charset="0"/>
                <a:sym typeface="Times New Roman"/>
              </a:rPr>
              <a:t>We use Machine Learning </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None/>
            </a:pPr>
            <a:r>
              <a:rPr lang="en-US" sz="2000" dirty="0">
                <a:latin typeface="Times New Roman" panose="02020603050405020304" pitchFamily="18" charset="0"/>
                <a:ea typeface="Times New Roman"/>
                <a:cs typeface="Times New Roman" panose="02020603050405020304" pitchFamily="18" charset="0"/>
                <a:sym typeface="Times New Roman"/>
              </a:rPr>
              <a:t>     Algorithms like Random </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None/>
            </a:pPr>
            <a:r>
              <a:rPr lang="en-US" sz="2000" dirty="0">
                <a:latin typeface="Times New Roman" panose="02020603050405020304" pitchFamily="18" charset="0"/>
                <a:ea typeface="Times New Roman"/>
                <a:cs typeface="Times New Roman" panose="02020603050405020304" pitchFamily="18" charset="0"/>
                <a:sym typeface="Times New Roman"/>
              </a:rPr>
              <a:t>     Forest to obtain the desired </a:t>
            </a:r>
            <a:endParaRPr sz="20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None/>
            </a:pPr>
            <a:r>
              <a:rPr lang="en-US" sz="2000" dirty="0">
                <a:latin typeface="Times New Roman" panose="02020603050405020304" pitchFamily="18" charset="0"/>
                <a:ea typeface="Times New Roman"/>
                <a:cs typeface="Times New Roman" panose="02020603050405020304" pitchFamily="18" charset="0"/>
                <a:sym typeface="Times New Roman"/>
              </a:rPr>
              <a:t>     results.</a:t>
            </a:r>
            <a:endParaRPr sz="2000" dirty="0">
              <a:latin typeface="Times New Roman" panose="02020603050405020304" pitchFamily="18" charset="0"/>
              <a:ea typeface="Times New Roman"/>
              <a:cs typeface="Times New Roman" panose="02020603050405020304" pitchFamily="18" charset="0"/>
              <a:sym typeface="Times New Roman"/>
            </a:endParaRPr>
          </a:p>
        </p:txBody>
      </p:sp>
      <p:grpSp>
        <p:nvGrpSpPr>
          <p:cNvPr id="129" name="Google Shape;129;p5"/>
          <p:cNvGrpSpPr/>
          <p:nvPr/>
        </p:nvGrpSpPr>
        <p:grpSpPr>
          <a:xfrm>
            <a:off x="7197538" y="234912"/>
            <a:ext cx="1539689" cy="1262194"/>
            <a:chOff x="9323294" y="405241"/>
            <a:chExt cx="2052918" cy="1262194"/>
          </a:xfrm>
        </p:grpSpPr>
        <p:sp>
          <p:nvSpPr>
            <p:cNvPr id="130" name="Google Shape;130;p5"/>
            <p:cNvSpPr/>
            <p:nvPr/>
          </p:nvSpPr>
          <p:spPr>
            <a:xfrm>
              <a:off x="9323294" y="405241"/>
              <a:ext cx="2052918" cy="1262194"/>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131" name="Google Shape;131;p5"/>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pic>
        <p:nvPicPr>
          <p:cNvPr id="132" name="Google Shape;132;p5" descr="A Machine Learning Methodology for Diagnosing Chronic Kidney Disease |  Python IEEE Project - YouTube"/>
          <p:cNvPicPr preferRelativeResize="0"/>
          <p:nvPr/>
        </p:nvPicPr>
        <p:blipFill rotWithShape="1">
          <a:blip r:embed="rId4">
            <a:alphaModFix/>
          </a:blip>
          <a:srcRect t="16072" b="8645"/>
          <a:stretch/>
        </p:blipFill>
        <p:spPr>
          <a:xfrm>
            <a:off x="4497356" y="3909527"/>
            <a:ext cx="4139018" cy="19407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533400" y="0"/>
            <a:ext cx="77724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2800" b="1" u="sng" dirty="0">
                <a:latin typeface="Times New Roman"/>
                <a:ea typeface="Times New Roman"/>
                <a:cs typeface="Times New Roman"/>
                <a:sym typeface="Times New Roman"/>
              </a:rPr>
              <a:t>SYSTEM REQUIREMENTS</a:t>
            </a:r>
            <a:endParaRPr sz="2800" b="1" u="sng" dirty="0">
              <a:latin typeface="Times New Roman"/>
              <a:ea typeface="Times New Roman"/>
              <a:cs typeface="Times New Roman"/>
              <a:sym typeface="Times New Roman"/>
            </a:endParaRPr>
          </a:p>
        </p:txBody>
      </p:sp>
      <p:sp>
        <p:nvSpPr>
          <p:cNvPr id="138" name="Google Shape;138;p6"/>
          <p:cNvSpPr txBox="1">
            <a:spLocks noGrp="1"/>
          </p:cNvSpPr>
          <p:nvPr>
            <p:ph idx="1"/>
          </p:nvPr>
        </p:nvSpPr>
        <p:spPr>
          <a:xfrm>
            <a:off x="628650" y="1407459"/>
            <a:ext cx="7886700" cy="4769504"/>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2800"/>
              <a:buNone/>
            </a:pPr>
            <a:r>
              <a:rPr lang="en-US" sz="1800" b="1" u="sng" dirty="0">
                <a:latin typeface="Times New Roman" panose="02020603050405020304" pitchFamily="18" charset="0"/>
                <a:ea typeface="Times New Roman"/>
                <a:cs typeface="Times New Roman" panose="02020603050405020304" pitchFamily="18" charset="0"/>
                <a:sym typeface="Times New Roman"/>
              </a:rPr>
              <a:t>HARDWARE REQUIREMENTS:</a:t>
            </a:r>
            <a:endParaRPr sz="18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1800" dirty="0">
                <a:latin typeface="Times New Roman" panose="02020603050405020304" pitchFamily="18" charset="0"/>
                <a:ea typeface="Times New Roman"/>
                <a:cs typeface="Times New Roman" panose="02020603050405020304" pitchFamily="18" charset="0"/>
                <a:sym typeface="Times New Roman"/>
              </a:rPr>
              <a:t>System : Pentium i3 Processor</a:t>
            </a:r>
            <a:endParaRPr lang="en-US" sz="18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1800" dirty="0">
                <a:latin typeface="Times New Roman" panose="02020603050405020304" pitchFamily="18" charset="0"/>
                <a:ea typeface="Times New Roman"/>
                <a:cs typeface="Times New Roman" panose="02020603050405020304" pitchFamily="18" charset="0"/>
                <a:sym typeface="Times New Roman"/>
              </a:rPr>
              <a:t>Hard disk : 512GB</a:t>
            </a:r>
            <a:endParaRPr sz="18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1800" dirty="0">
                <a:latin typeface="Times New Roman" panose="02020603050405020304" pitchFamily="18" charset="0"/>
                <a:ea typeface="Times New Roman"/>
                <a:cs typeface="Times New Roman" panose="02020603050405020304" pitchFamily="18" charset="0"/>
                <a:sym typeface="Times New Roman"/>
              </a:rPr>
              <a:t>Monitor : 15”LED</a:t>
            </a:r>
            <a:endParaRPr sz="18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1800" dirty="0">
                <a:latin typeface="Times New Roman" panose="02020603050405020304" pitchFamily="18" charset="0"/>
                <a:ea typeface="Times New Roman"/>
                <a:cs typeface="Times New Roman" panose="02020603050405020304" pitchFamily="18" charset="0"/>
                <a:sym typeface="Times New Roman"/>
              </a:rPr>
              <a:t>RAM : 4GB</a:t>
            </a:r>
          </a:p>
          <a:p>
            <a:pPr marL="0" lvl="0" indent="0" algn="just" rtl="0">
              <a:spcBef>
                <a:spcPts val="480"/>
              </a:spcBef>
              <a:spcAft>
                <a:spcPts val="0"/>
              </a:spcAft>
              <a:buClr>
                <a:schemeClr val="dk1"/>
              </a:buClr>
              <a:buSzPts val="2400"/>
              <a:buNone/>
            </a:pPr>
            <a:endParaRPr lang="en-US" sz="1800" b="1" u="sng" dirty="0">
              <a:latin typeface="Times New Roman" panose="02020603050405020304" pitchFamily="18" charset="0"/>
              <a:ea typeface="Times New Roman"/>
              <a:cs typeface="Times New Roman" panose="02020603050405020304" pitchFamily="18" charset="0"/>
              <a:sym typeface="Times New Roman"/>
            </a:endParaRPr>
          </a:p>
          <a:p>
            <a:pPr marL="0" lvl="0" indent="0" algn="just" rtl="0">
              <a:spcBef>
                <a:spcPts val="480"/>
              </a:spcBef>
              <a:spcAft>
                <a:spcPts val="0"/>
              </a:spcAft>
              <a:buClr>
                <a:schemeClr val="dk1"/>
              </a:buClr>
              <a:buSzPts val="2400"/>
              <a:buNone/>
            </a:pPr>
            <a:endParaRPr sz="1800" b="1" u="sng" dirty="0">
              <a:latin typeface="Times New Roman" panose="02020603050405020304" pitchFamily="18" charset="0"/>
              <a:ea typeface="Times New Roman"/>
              <a:cs typeface="Times New Roman" panose="02020603050405020304" pitchFamily="18" charset="0"/>
              <a:sym typeface="Times New Roman"/>
            </a:endParaRPr>
          </a:p>
          <a:p>
            <a:pPr marL="0" lvl="0" indent="0" algn="just" rtl="0">
              <a:spcBef>
                <a:spcPts val="560"/>
              </a:spcBef>
              <a:spcAft>
                <a:spcPts val="0"/>
              </a:spcAft>
              <a:buClr>
                <a:schemeClr val="dk1"/>
              </a:buClr>
              <a:buSzPts val="2800"/>
              <a:buNone/>
            </a:pPr>
            <a:r>
              <a:rPr lang="en-US" sz="1800" b="1" u="sng" dirty="0">
                <a:latin typeface="Times New Roman" panose="02020603050405020304" pitchFamily="18" charset="0"/>
                <a:ea typeface="Times New Roman"/>
                <a:cs typeface="Times New Roman" panose="02020603050405020304" pitchFamily="18" charset="0"/>
                <a:sym typeface="Times New Roman"/>
              </a:rPr>
              <a:t>SOFTWARE REQUIREMENTS:</a:t>
            </a:r>
            <a:endParaRPr sz="18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1800" dirty="0">
                <a:latin typeface="Times New Roman" panose="02020603050405020304" pitchFamily="18" charset="0"/>
                <a:ea typeface="Times New Roman"/>
                <a:cs typeface="Times New Roman" panose="02020603050405020304" pitchFamily="18" charset="0"/>
                <a:sym typeface="Times New Roman"/>
              </a:rPr>
              <a:t>Operating system : Windows 10</a:t>
            </a:r>
            <a:endParaRPr sz="18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1800" dirty="0">
                <a:latin typeface="Times New Roman" panose="02020603050405020304" pitchFamily="18" charset="0"/>
                <a:ea typeface="Times New Roman"/>
                <a:cs typeface="Times New Roman" panose="02020603050405020304" pitchFamily="18" charset="0"/>
                <a:sym typeface="Times New Roman"/>
              </a:rPr>
              <a:t>Python3</a:t>
            </a:r>
            <a:endParaRPr sz="1800" dirty="0">
              <a:latin typeface="Times New Roman" panose="02020603050405020304" pitchFamily="18" charset="0"/>
              <a:cs typeface="Times New Roman" panose="02020603050405020304" pitchFamily="18" charset="0"/>
            </a:endParaRPr>
          </a:p>
          <a:p>
            <a:pPr marL="342900" lvl="0" indent="-342900" algn="just" rtl="0">
              <a:spcBef>
                <a:spcPts val="480"/>
              </a:spcBef>
              <a:spcAft>
                <a:spcPts val="0"/>
              </a:spcAft>
              <a:buClr>
                <a:schemeClr val="dk1"/>
              </a:buClr>
              <a:buSzPts val="2400"/>
              <a:buChar char="•"/>
            </a:pPr>
            <a:r>
              <a:rPr lang="en-US" sz="1800" dirty="0">
                <a:latin typeface="Times New Roman" panose="02020603050405020304" pitchFamily="18" charset="0"/>
                <a:ea typeface="Times New Roman"/>
                <a:cs typeface="Times New Roman" panose="02020603050405020304" pitchFamily="18" charset="0"/>
                <a:sym typeface="Times New Roman"/>
              </a:rPr>
              <a:t>Python IDE: </a:t>
            </a:r>
            <a:r>
              <a:rPr lang="en-US" sz="1800" dirty="0" err="1">
                <a:latin typeface="Times New Roman" panose="02020603050405020304" pitchFamily="18" charset="0"/>
                <a:ea typeface="Times New Roman"/>
                <a:cs typeface="Times New Roman" panose="02020603050405020304" pitchFamily="18" charset="0"/>
                <a:sym typeface="Times New Roman"/>
              </a:rPr>
              <a:t>Pycharm</a:t>
            </a:r>
            <a:endParaRPr sz="1800" dirty="0">
              <a:latin typeface="Times New Roman" panose="02020603050405020304" pitchFamily="18" charset="0"/>
              <a:cs typeface="Times New Roman" panose="02020603050405020304" pitchFamily="18" charset="0"/>
            </a:endParaRPr>
          </a:p>
          <a:p>
            <a:pPr marL="342900" lvl="0" indent="-190500" algn="just" rtl="0">
              <a:spcBef>
                <a:spcPts val="480"/>
              </a:spcBef>
              <a:spcAft>
                <a:spcPts val="0"/>
              </a:spcAft>
              <a:buClr>
                <a:schemeClr val="dk1"/>
              </a:buClr>
              <a:buSzPts val="2400"/>
              <a:buNone/>
            </a:pPr>
            <a:endParaRPr sz="2400" dirty="0">
              <a:latin typeface="Times New Roman"/>
              <a:ea typeface="Times New Roman"/>
              <a:cs typeface="Times New Roman"/>
              <a:sym typeface="Times New Roman"/>
            </a:endParaRPr>
          </a:p>
          <a:p>
            <a:pPr marL="342900" lvl="0" indent="-342900" algn="just" rtl="0">
              <a:spcBef>
                <a:spcPts val="640"/>
              </a:spcBef>
              <a:spcAft>
                <a:spcPts val="0"/>
              </a:spcAft>
              <a:buClr>
                <a:schemeClr val="dk1"/>
              </a:buClr>
              <a:buSzPts val="3200"/>
              <a:buNone/>
            </a:pPr>
            <a:endParaRPr dirty="0">
              <a:latin typeface="Times New Roman"/>
              <a:ea typeface="Times New Roman"/>
              <a:cs typeface="Times New Roman"/>
              <a:sym typeface="Times New Roman"/>
            </a:endParaRPr>
          </a:p>
          <a:p>
            <a:pPr marL="0" lvl="0" indent="0" algn="just" rtl="0">
              <a:spcBef>
                <a:spcPts val="640"/>
              </a:spcBef>
              <a:spcAft>
                <a:spcPts val="0"/>
              </a:spcAft>
              <a:buClr>
                <a:schemeClr val="dk1"/>
              </a:buClr>
              <a:buSzPts val="3200"/>
              <a:buNone/>
            </a:pPr>
            <a:endParaRPr dirty="0">
              <a:latin typeface="Times New Roman"/>
              <a:ea typeface="Times New Roman"/>
              <a:cs typeface="Times New Roman"/>
              <a:sym typeface="Times New Roman"/>
            </a:endParaRPr>
          </a:p>
        </p:txBody>
      </p:sp>
      <p:grpSp>
        <p:nvGrpSpPr>
          <p:cNvPr id="139" name="Google Shape;139;p6"/>
          <p:cNvGrpSpPr/>
          <p:nvPr/>
        </p:nvGrpSpPr>
        <p:grpSpPr>
          <a:xfrm>
            <a:off x="7197538" y="234912"/>
            <a:ext cx="1539689" cy="1262194"/>
            <a:chOff x="9323294" y="405241"/>
            <a:chExt cx="2052918" cy="1262194"/>
          </a:xfrm>
        </p:grpSpPr>
        <p:sp>
          <p:nvSpPr>
            <p:cNvPr id="140" name="Google Shape;140;p6"/>
            <p:cNvSpPr/>
            <p:nvPr/>
          </p:nvSpPr>
          <p:spPr>
            <a:xfrm>
              <a:off x="9323294" y="405241"/>
              <a:ext cx="2052918" cy="1262194"/>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141" name="Google Shape;141;p6"/>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50bc7f43a2_0_10"/>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2800" b="1" u="sng" dirty="0">
                <a:latin typeface="Times New Roman" panose="02020603050405020304" pitchFamily="18" charset="0"/>
                <a:cs typeface="Times New Roman" panose="02020603050405020304" pitchFamily="18" charset="0"/>
              </a:rPr>
              <a:t>MODULES</a:t>
            </a:r>
            <a:endParaRPr sz="2800" b="1" u="sng" dirty="0">
              <a:latin typeface="Times New Roman" panose="02020603050405020304" pitchFamily="18" charset="0"/>
              <a:cs typeface="Times New Roman" panose="02020603050405020304" pitchFamily="18" charset="0"/>
            </a:endParaRPr>
          </a:p>
        </p:txBody>
      </p:sp>
      <p:sp>
        <p:nvSpPr>
          <p:cNvPr id="160" name="Google Shape;160;g250bc7f43a2_0_10"/>
          <p:cNvSpPr txBox="1">
            <a:spLocks noGrp="1"/>
          </p:cNvSpPr>
          <p:nvPr>
            <p:ph idx="1"/>
          </p:nvPr>
        </p:nvSpPr>
        <p:spPr>
          <a:xfrm>
            <a:off x="628650" y="2506662"/>
            <a:ext cx="7886700" cy="4351338"/>
          </a:xfrm>
          <a:prstGeom prst="rect">
            <a:avLst/>
          </a:prstGeom>
        </p:spPr>
        <p:txBody>
          <a:bodyPr spcFirstLastPara="1" wrap="square" lIns="91425" tIns="45700" rIns="91425" bIns="45700" anchor="t" anchorCtr="0">
            <a:normAutofit/>
          </a:bodyPr>
          <a:lstStyle/>
          <a:p>
            <a:pPr marL="457200" indent="-342900" algn="just">
              <a:spcBef>
                <a:spcPts val="360"/>
              </a:spcBef>
              <a:buSzPts val="1800"/>
            </a:pPr>
            <a:r>
              <a:rPr lang="en-US" sz="2000" dirty="0">
                <a:latin typeface="Times New Roman" panose="02020603050405020304" pitchFamily="18" charset="0"/>
                <a:cs typeface="Times New Roman" panose="02020603050405020304" pitchFamily="18" charset="0"/>
              </a:rPr>
              <a:t>Chronic Kidney Data.</a:t>
            </a:r>
            <a:endParaRPr sz="2000" dirty="0">
              <a:latin typeface="Times New Roman" panose="02020603050405020304" pitchFamily="18" charset="0"/>
              <a:cs typeface="Times New Roman" panose="02020603050405020304" pitchFamily="18" charset="0"/>
            </a:endParaRPr>
          </a:p>
          <a:p>
            <a:pPr marL="457200" indent="-342900" algn="just">
              <a:spcBef>
                <a:spcPts val="0"/>
              </a:spcBef>
              <a:buSzPts val="1800"/>
            </a:pPr>
            <a:r>
              <a:rPr lang="en-US" sz="2000" dirty="0">
                <a:latin typeface="Times New Roman" panose="02020603050405020304" pitchFamily="18" charset="0"/>
                <a:cs typeface="Times New Roman" panose="02020603050405020304" pitchFamily="18" charset="0"/>
              </a:rPr>
              <a:t>Missing Values  and Preprocessing.</a:t>
            </a:r>
            <a:endParaRPr sz="2000" dirty="0">
              <a:latin typeface="Times New Roman" panose="02020603050405020304" pitchFamily="18" charset="0"/>
              <a:cs typeface="Times New Roman" panose="02020603050405020304" pitchFamily="18" charset="0"/>
            </a:endParaRPr>
          </a:p>
          <a:p>
            <a:pPr marL="457200" indent="-342900" algn="just">
              <a:spcBef>
                <a:spcPts val="0"/>
              </a:spcBef>
              <a:buSzPts val="1800"/>
            </a:pPr>
            <a:r>
              <a:rPr lang="en-US" sz="2000" dirty="0">
                <a:latin typeface="Times New Roman" panose="02020603050405020304" pitchFamily="18" charset="0"/>
                <a:cs typeface="Times New Roman" panose="02020603050405020304" pitchFamily="18" charset="0"/>
              </a:rPr>
              <a:t>Feature Selection.</a:t>
            </a:r>
          </a:p>
          <a:p>
            <a:pPr marL="457200" indent="-342900" algn="just">
              <a:spcBef>
                <a:spcPts val="0"/>
              </a:spcBef>
              <a:buSzPts val="1800"/>
            </a:pPr>
            <a:r>
              <a:rPr lang="en-US" sz="2000" dirty="0">
                <a:latin typeface="Times New Roman" panose="02020603050405020304" pitchFamily="18" charset="0"/>
                <a:cs typeface="Times New Roman" panose="02020603050405020304" pitchFamily="18" charset="0"/>
              </a:rPr>
              <a:t>Training and Testing Dataset.</a:t>
            </a:r>
            <a:endParaRPr sz="2000" dirty="0">
              <a:latin typeface="Times New Roman" panose="02020603050405020304" pitchFamily="18" charset="0"/>
              <a:cs typeface="Times New Roman" panose="02020603050405020304" pitchFamily="18" charset="0"/>
            </a:endParaRPr>
          </a:p>
          <a:p>
            <a:pPr marL="457200" indent="-342900" algn="just">
              <a:spcBef>
                <a:spcPts val="0"/>
              </a:spcBef>
              <a:buSzPts val="1800"/>
            </a:pPr>
            <a:r>
              <a:rPr lang="en-US" sz="2000" dirty="0">
                <a:latin typeface="Times New Roman" panose="02020603050405020304" pitchFamily="18" charset="0"/>
                <a:cs typeface="Times New Roman" panose="02020603050405020304" pitchFamily="18" charset="0"/>
              </a:rPr>
              <a:t>Model Training and Evaluation.</a:t>
            </a:r>
            <a:endParaRPr sz="2000" dirty="0">
              <a:latin typeface="Times New Roman" panose="02020603050405020304" pitchFamily="18" charset="0"/>
              <a:cs typeface="Times New Roman" panose="02020603050405020304" pitchFamily="18" charset="0"/>
            </a:endParaRPr>
          </a:p>
        </p:txBody>
      </p:sp>
      <p:grpSp>
        <p:nvGrpSpPr>
          <p:cNvPr id="161" name="Google Shape;161;g250bc7f43a2_0_10"/>
          <p:cNvGrpSpPr/>
          <p:nvPr/>
        </p:nvGrpSpPr>
        <p:grpSpPr>
          <a:xfrm>
            <a:off x="7197536" y="245670"/>
            <a:ext cx="1539675" cy="1262100"/>
            <a:chOff x="9323294" y="405241"/>
            <a:chExt cx="2052900" cy="1262100"/>
          </a:xfrm>
        </p:grpSpPr>
        <p:sp>
          <p:nvSpPr>
            <p:cNvPr id="162" name="Google Shape;162;g250bc7f43a2_0_10"/>
            <p:cNvSpPr/>
            <p:nvPr/>
          </p:nvSpPr>
          <p:spPr>
            <a:xfrm>
              <a:off x="9323294" y="405241"/>
              <a:ext cx="2052900" cy="1262100"/>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163" name="Google Shape;163;g250bc7f43a2_0_10"/>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50bc7f43a2_0_73"/>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2800" b="1" u="sng" dirty="0">
                <a:latin typeface="Times New Roman" panose="02020603050405020304" pitchFamily="18" charset="0"/>
                <a:cs typeface="Times New Roman" panose="02020603050405020304" pitchFamily="18" charset="0"/>
              </a:rPr>
              <a:t>MODULES</a:t>
            </a:r>
            <a:endParaRPr sz="2800" b="1" u="sng" dirty="0">
              <a:latin typeface="Times New Roman" panose="02020603050405020304" pitchFamily="18" charset="0"/>
              <a:cs typeface="Times New Roman" panose="02020603050405020304" pitchFamily="18" charset="0"/>
            </a:endParaRPr>
          </a:p>
        </p:txBody>
      </p:sp>
      <p:sp>
        <p:nvSpPr>
          <p:cNvPr id="240" name="Google Shape;240;g250bc7f43a2_0_73"/>
          <p:cNvSpPr txBox="1">
            <a:spLocks noGrp="1"/>
          </p:cNvSpPr>
          <p:nvPr>
            <p:ph idx="1"/>
          </p:nvPr>
        </p:nvSpPr>
        <p:spPr>
          <a:xfrm>
            <a:off x="628295" y="1585098"/>
            <a:ext cx="7886700" cy="4744571"/>
          </a:xfrm>
          <a:prstGeom prst="rect">
            <a:avLst/>
          </a:prstGeom>
        </p:spPr>
        <p:txBody>
          <a:bodyPr spcFirstLastPara="1" wrap="square" lIns="91425" tIns="45700" rIns="91425" bIns="45700" anchor="t" anchorCtr="0">
            <a:normAutofit/>
          </a:bodyPr>
          <a:lstStyle/>
          <a:p>
            <a:pPr marL="0" lvl="0" indent="0" algn="just">
              <a:buNone/>
            </a:pPr>
            <a:r>
              <a:rPr lang="en-US" sz="2000" b="1" dirty="0">
                <a:latin typeface="Times New Roman" panose="02020603050405020304" pitchFamily="18" charset="0"/>
                <a:cs typeface="Times New Roman" panose="02020603050405020304" pitchFamily="18" charset="0"/>
              </a:rPr>
              <a:t>Chronic Kidney Data:</a:t>
            </a:r>
          </a:p>
          <a:p>
            <a:pPr marL="285750" indent="-285750" algn="just"/>
            <a:r>
              <a:rPr lang="en-US" sz="1800" dirty="0">
                <a:latin typeface="Times New Roman" panose="02020603050405020304" pitchFamily="18" charset="0"/>
                <a:cs typeface="Times New Roman" panose="02020603050405020304" pitchFamily="18" charset="0"/>
              </a:rPr>
              <a:t> The Chronic Kidney Data module forms the foundation of our analysis. </a:t>
            </a:r>
          </a:p>
          <a:p>
            <a:pPr marL="285750" indent="-285750" algn="just"/>
            <a:r>
              <a:rPr lang="en-US" sz="1800" dirty="0">
                <a:latin typeface="Times New Roman" panose="02020603050405020304" pitchFamily="18" charset="0"/>
                <a:cs typeface="Times New Roman" panose="02020603050405020304" pitchFamily="18" charset="0"/>
              </a:rPr>
              <a:t> It involves the collection and initial exploration of data related to chronic kidney disease.</a:t>
            </a:r>
          </a:p>
          <a:p>
            <a:pPr marL="285750" indent="-285750" algn="just"/>
            <a:r>
              <a:rPr lang="en-US" sz="1800" dirty="0">
                <a:latin typeface="Times New Roman" panose="02020603050405020304" pitchFamily="18" charset="0"/>
                <a:cs typeface="Times New Roman" panose="02020603050405020304" pitchFamily="18" charset="0"/>
              </a:rPr>
              <a:t> This dataset contains valuable information, such as patient demographics, medical history, and test results.</a:t>
            </a:r>
            <a:endParaRPr lang="en-US" sz="2000" dirty="0">
              <a:latin typeface="Times New Roman" panose="02020603050405020304" pitchFamily="18" charset="0"/>
              <a:cs typeface="Times New Roman" panose="02020603050405020304" pitchFamily="18" charset="0"/>
            </a:endParaRPr>
          </a:p>
          <a:p>
            <a:pPr marL="0" indent="0" algn="just">
              <a:buFont typeface="Arial"/>
              <a:buNone/>
            </a:pPr>
            <a:r>
              <a:rPr lang="en-US" sz="2000" b="1" dirty="0">
                <a:latin typeface="Times New Roman" panose="02020603050405020304" pitchFamily="18" charset="0"/>
                <a:cs typeface="Times New Roman" panose="02020603050405020304" pitchFamily="18" charset="0"/>
              </a:rPr>
              <a:t>Missing Values and Preprocessing:</a:t>
            </a:r>
            <a:r>
              <a:rPr lang="en-US" sz="2000" dirty="0">
                <a:latin typeface="Times New Roman" panose="02020603050405020304" pitchFamily="18" charset="0"/>
                <a:cs typeface="Times New Roman" panose="02020603050405020304" pitchFamily="18" charset="0"/>
              </a:rPr>
              <a:t> </a:t>
            </a:r>
          </a:p>
          <a:p>
            <a:pPr marL="285750" indent="-285750" algn="just"/>
            <a:r>
              <a:rPr lang="en-US" sz="1800" dirty="0">
                <a:latin typeface="Times New Roman" panose="02020603050405020304" pitchFamily="18" charset="0"/>
                <a:cs typeface="Times New Roman" panose="02020603050405020304" pitchFamily="18" charset="0"/>
              </a:rPr>
              <a:t>In the Missing Values and Preprocessing module, we address the issue of missing data in our dataset. </a:t>
            </a:r>
          </a:p>
          <a:p>
            <a:pPr marL="285750" indent="-285750" algn="just"/>
            <a:r>
              <a:rPr lang="en-US" sz="1800" dirty="0">
                <a:latin typeface="Times New Roman" panose="02020603050405020304" pitchFamily="18" charset="0"/>
                <a:cs typeface="Times New Roman" panose="02020603050405020304" pitchFamily="18" charset="0"/>
              </a:rPr>
              <a:t>Missing data can significantly impact the quality of our analysis and machine learning models. </a:t>
            </a:r>
          </a:p>
          <a:p>
            <a:pPr marL="285750" indent="-285750" algn="just"/>
            <a:r>
              <a:rPr lang="en-US" sz="1800" dirty="0">
                <a:latin typeface="Times New Roman" panose="02020603050405020304" pitchFamily="18" charset="0"/>
                <a:cs typeface="Times New Roman" panose="02020603050405020304" pitchFamily="18" charset="0"/>
              </a:rPr>
              <a:t> Data preprocessing involves steps like data cleaning, normalization, and transformation, ensuring that our dataset is ready.</a:t>
            </a:r>
            <a:endParaRPr lang="en-US" sz="1800" dirty="0">
              <a:latin typeface="Times New Roman" panose="02020603050405020304" pitchFamily="18" charset="0"/>
              <a:ea typeface="Times New Roman"/>
              <a:cs typeface="Times New Roman" panose="02020603050405020304" pitchFamily="18" charset="0"/>
              <a:sym typeface="Times New Roman"/>
            </a:endParaRPr>
          </a:p>
          <a:p>
            <a:pPr marL="285750" indent="-285750" algn="just"/>
            <a:endParaRPr sz="1800" dirty="0">
              <a:latin typeface="Times New Roman" panose="02020603050405020304" pitchFamily="18" charset="0"/>
              <a:ea typeface="Times New Roman"/>
              <a:cs typeface="Times New Roman" panose="02020603050405020304" pitchFamily="18" charset="0"/>
              <a:sym typeface="Times New Roman"/>
            </a:endParaRPr>
          </a:p>
        </p:txBody>
      </p:sp>
      <p:grpSp>
        <p:nvGrpSpPr>
          <p:cNvPr id="241" name="Google Shape;241;g250bc7f43a2_0_73"/>
          <p:cNvGrpSpPr/>
          <p:nvPr/>
        </p:nvGrpSpPr>
        <p:grpSpPr>
          <a:xfrm>
            <a:off x="7197536" y="245670"/>
            <a:ext cx="1539675" cy="1262100"/>
            <a:chOff x="9323294" y="405241"/>
            <a:chExt cx="2052900" cy="1262100"/>
          </a:xfrm>
        </p:grpSpPr>
        <p:sp>
          <p:nvSpPr>
            <p:cNvPr id="242" name="Google Shape;242;g250bc7f43a2_0_73"/>
            <p:cNvSpPr/>
            <p:nvPr/>
          </p:nvSpPr>
          <p:spPr>
            <a:xfrm>
              <a:off x="9323294" y="405241"/>
              <a:ext cx="2052900" cy="1262100"/>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243" name="Google Shape;243;g250bc7f43a2_0_73"/>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50bc7f43a2_0_73"/>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2800" b="1" u="sng" dirty="0">
                <a:latin typeface="Times New Roman" panose="02020603050405020304" pitchFamily="18" charset="0"/>
                <a:cs typeface="Times New Roman" panose="02020603050405020304" pitchFamily="18" charset="0"/>
              </a:rPr>
              <a:t>MODULES</a:t>
            </a:r>
            <a:endParaRPr sz="2800" b="1" u="sng" dirty="0">
              <a:latin typeface="Times New Roman" panose="02020603050405020304" pitchFamily="18" charset="0"/>
              <a:cs typeface="Times New Roman" panose="02020603050405020304" pitchFamily="18" charset="0"/>
            </a:endParaRPr>
          </a:p>
        </p:txBody>
      </p:sp>
      <p:sp>
        <p:nvSpPr>
          <p:cNvPr id="240" name="Google Shape;240;g250bc7f43a2_0_73"/>
          <p:cNvSpPr txBox="1">
            <a:spLocks noGrp="1"/>
          </p:cNvSpPr>
          <p:nvPr>
            <p:ph idx="1"/>
          </p:nvPr>
        </p:nvSpPr>
        <p:spPr>
          <a:prstGeom prst="rect">
            <a:avLst/>
          </a:prstGeom>
        </p:spPr>
        <p:txBody>
          <a:bodyPr spcFirstLastPara="1" wrap="square" lIns="91425" tIns="45700" rIns="91425" bIns="45700" anchor="t" anchorCtr="0">
            <a:noAutofit/>
          </a:bodyPr>
          <a:lstStyle/>
          <a:p>
            <a:pPr marL="0" indent="0" algn="just">
              <a:buNone/>
            </a:pPr>
            <a:r>
              <a:rPr lang="en-US" sz="1800" b="1" dirty="0">
                <a:latin typeface="Times New Roman" panose="02020603050405020304" pitchFamily="18" charset="0"/>
                <a:cs typeface="Times New Roman" panose="02020603050405020304" pitchFamily="18" charset="0"/>
              </a:rPr>
              <a:t>Feature Selection:</a:t>
            </a:r>
          </a:p>
          <a:p>
            <a:pPr marL="285750" indent="-285750" algn="just"/>
            <a:r>
              <a:rPr lang="en-US" sz="1800" dirty="0">
                <a:latin typeface="Times New Roman" panose="02020603050405020304" pitchFamily="18" charset="0"/>
                <a:cs typeface="Times New Roman" panose="02020603050405020304" pitchFamily="18" charset="0"/>
              </a:rPr>
              <a:t> Feature Selection is a crucial module where we identify and choose the most relevant features or attributes from our dataset. </a:t>
            </a:r>
          </a:p>
          <a:p>
            <a:pPr marL="285750" indent="-285750" algn="just"/>
            <a:r>
              <a:rPr lang="en-US" sz="1800" dirty="0">
                <a:latin typeface="Times New Roman" panose="02020603050405020304" pitchFamily="18" charset="0"/>
                <a:cs typeface="Times New Roman" panose="02020603050405020304" pitchFamily="18" charset="0"/>
              </a:rPr>
              <a:t>Carefully selecting features can improve model performance, reduce dimensionality, and enhance interpretability. </a:t>
            </a:r>
          </a:p>
          <a:p>
            <a:pPr marL="285750" indent="-285750" algn="just"/>
            <a:endParaRPr lang="en-US" sz="1800" dirty="0">
              <a:latin typeface="Times New Roman" panose="02020603050405020304" pitchFamily="18" charset="0"/>
              <a:cs typeface="Times New Roman" panose="02020603050405020304" pitchFamily="18" charset="0"/>
            </a:endParaRPr>
          </a:p>
          <a:p>
            <a:pPr marL="0" lvl="0" indent="0" algn="just">
              <a:buNone/>
            </a:pPr>
            <a:r>
              <a:rPr lang="en-US" sz="1800" b="1" dirty="0">
                <a:latin typeface="Times New Roman" panose="02020603050405020304" pitchFamily="18" charset="0"/>
                <a:cs typeface="Times New Roman" panose="02020603050405020304" pitchFamily="18" charset="0"/>
              </a:rPr>
              <a:t>Training and Testing Dataset:</a:t>
            </a:r>
          </a:p>
          <a:p>
            <a:pPr marL="285750" indent="-285750" algn="just"/>
            <a:r>
              <a:rPr lang="en-US" sz="1800" dirty="0">
                <a:latin typeface="Times New Roman" panose="02020603050405020304" pitchFamily="18" charset="0"/>
                <a:cs typeface="Times New Roman" panose="02020603050405020304" pitchFamily="18" charset="0"/>
              </a:rPr>
              <a:t> In this module, we split our preprocessed dataset into two subsets: the training dataset and the testing dataset. </a:t>
            </a:r>
          </a:p>
          <a:p>
            <a:pPr marL="285750" indent="-285750" algn="just"/>
            <a:r>
              <a:rPr lang="en-US" sz="1800" dirty="0">
                <a:latin typeface="Times New Roman" panose="02020603050405020304" pitchFamily="18" charset="0"/>
                <a:cs typeface="Times New Roman" panose="02020603050405020304" pitchFamily="18" charset="0"/>
              </a:rPr>
              <a:t>The testing dataset remains unseen during training and serves as an independent evaluation set, helping us assess the model's generalization performance and make predictions on new, unseen data.</a:t>
            </a:r>
            <a:endParaRPr lang="en-US" sz="1800" dirty="0">
              <a:latin typeface="Times New Roman" panose="02020603050405020304" pitchFamily="18" charset="0"/>
              <a:ea typeface="Times New Roman"/>
              <a:cs typeface="Times New Roman" panose="02020603050405020304" pitchFamily="18" charset="0"/>
              <a:sym typeface="Times New Roman"/>
            </a:endParaRPr>
          </a:p>
          <a:p>
            <a:pPr marL="285750" indent="-285750" algn="just"/>
            <a:endParaRPr sz="1800" dirty="0">
              <a:latin typeface="Times New Roman" panose="02020603050405020304" pitchFamily="18" charset="0"/>
              <a:ea typeface="Times New Roman"/>
              <a:cs typeface="Times New Roman" panose="02020603050405020304" pitchFamily="18" charset="0"/>
              <a:sym typeface="Times New Roman"/>
            </a:endParaRPr>
          </a:p>
        </p:txBody>
      </p:sp>
      <p:grpSp>
        <p:nvGrpSpPr>
          <p:cNvPr id="241" name="Google Shape;241;g250bc7f43a2_0_73"/>
          <p:cNvGrpSpPr/>
          <p:nvPr/>
        </p:nvGrpSpPr>
        <p:grpSpPr>
          <a:xfrm>
            <a:off x="7197536" y="245670"/>
            <a:ext cx="1539675" cy="1262100"/>
            <a:chOff x="9323294" y="405241"/>
            <a:chExt cx="2052900" cy="1262100"/>
          </a:xfrm>
        </p:grpSpPr>
        <p:sp>
          <p:nvSpPr>
            <p:cNvPr id="242" name="Google Shape;242;g250bc7f43a2_0_73"/>
            <p:cNvSpPr/>
            <p:nvPr/>
          </p:nvSpPr>
          <p:spPr>
            <a:xfrm>
              <a:off x="9323294" y="405241"/>
              <a:ext cx="2052900" cy="1262100"/>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pic>
          <p:nvPicPr>
            <p:cNvPr id="243" name="Google Shape;243;g250bc7f43a2_0_73"/>
            <p:cNvPicPr preferRelativeResize="0"/>
            <p:nvPr/>
          </p:nvPicPr>
          <p:blipFill rotWithShape="1">
            <a:blip r:embed="rId3">
              <a:alphaModFix/>
            </a:blip>
            <a:srcRect/>
            <a:stretch/>
          </p:blipFill>
          <p:spPr>
            <a:xfrm>
              <a:off x="9484659" y="447375"/>
              <a:ext cx="1595247" cy="1177925"/>
            </a:xfrm>
            <a:prstGeom prst="rect">
              <a:avLst/>
            </a:prstGeom>
            <a:noFill/>
            <a:ln w="9525" cap="flat" cmpd="sng">
              <a:solidFill>
                <a:schemeClr val="lt1"/>
              </a:solidFill>
              <a:prstDash val="solid"/>
              <a:round/>
              <a:headEnd type="none" w="sm" len="sm"/>
              <a:tailEnd type="none" w="sm" len="sm"/>
            </a:ln>
          </p:spPr>
        </p:pic>
      </p:grpSp>
    </p:spTree>
    <p:extLst>
      <p:ext uri="{BB962C8B-B14F-4D97-AF65-F5344CB8AC3E}">
        <p14:creationId xmlns:p14="http://schemas.microsoft.com/office/powerpoint/2010/main" val="3533388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1229</Words>
  <Application>Microsoft Office PowerPoint</Application>
  <PresentationFormat>On-screen Show (4:3)</PresentationFormat>
  <Paragraphs>219</Paragraphs>
  <Slides>29</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Segoe UI</vt:lpstr>
      <vt:lpstr>Times New Roman</vt:lpstr>
      <vt:lpstr>Office Theme</vt:lpstr>
      <vt:lpstr>CHRONIC KIDNEY DISEASE PREDICTION</vt:lpstr>
      <vt:lpstr>INTRODUCTION</vt:lpstr>
      <vt:lpstr>PROBLEM STATEMENT</vt:lpstr>
      <vt:lpstr>EXISTING SYSTEM</vt:lpstr>
      <vt:lpstr>PROPOSED SYSYTEM</vt:lpstr>
      <vt:lpstr>SYSTEM REQUIREMENTS</vt:lpstr>
      <vt:lpstr>MODULES</vt:lpstr>
      <vt:lpstr>MODULES</vt:lpstr>
      <vt:lpstr>MODULES</vt:lpstr>
      <vt:lpstr>MODULES</vt:lpstr>
      <vt:lpstr>DATA FLOW DIAGRAM  LEVEL 0</vt:lpstr>
      <vt:lpstr>UML Diagrams</vt:lpstr>
      <vt:lpstr>UML Diagrams</vt:lpstr>
      <vt:lpstr>UML Diagrams</vt:lpstr>
      <vt:lpstr>UML Diagrams</vt:lpstr>
      <vt:lpstr>UML Diagrams</vt:lpstr>
      <vt:lpstr>UML Diagrams</vt:lpstr>
      <vt:lpstr>PowerPoint Presentation</vt:lpstr>
      <vt:lpstr>CHRONIC KIDNEY DATA</vt:lpstr>
      <vt:lpstr>MISSING VALUES AND PREPROCESSING</vt:lpstr>
      <vt:lpstr>MISSING VALUES AND PREPROCESSING</vt:lpstr>
      <vt:lpstr>TRAINING AND TESTING DATASET</vt:lpstr>
      <vt:lpstr>USER INTERFACE</vt:lpstr>
      <vt:lpstr>USER INTERFACE</vt:lpstr>
      <vt:lpstr>TEST CASES</vt:lpstr>
      <vt:lpstr>TEST CASES</vt:lpstr>
      <vt:lpstr>REFERENCES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CHRONIC KIDNEY DISEASE PREDICTION</dc:title>
  <cp:lastModifiedBy>GIRI BABU</cp:lastModifiedBy>
  <cp:revision>4</cp:revision>
  <dcterms:modified xsi:type="dcterms:W3CDTF">2023-09-26T16:52:40Z</dcterms:modified>
</cp:coreProperties>
</file>